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76" r:id="rId5"/>
    <p:sldId id="260" r:id="rId6"/>
    <p:sldId id="296" r:id="rId7"/>
    <p:sldId id="310" r:id="rId8"/>
    <p:sldId id="297" r:id="rId9"/>
    <p:sldId id="298" r:id="rId10"/>
    <p:sldId id="302" r:id="rId11"/>
    <p:sldId id="299" r:id="rId12"/>
    <p:sldId id="300" r:id="rId13"/>
    <p:sldId id="301" r:id="rId14"/>
    <p:sldId id="305" r:id="rId15"/>
    <p:sldId id="304" r:id="rId16"/>
    <p:sldId id="306" r:id="rId17"/>
    <p:sldId id="307" r:id="rId18"/>
    <p:sldId id="308" r:id="rId19"/>
    <p:sldId id="312" r:id="rId20"/>
    <p:sldId id="313"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Ristanovic" initials="JR" lastIdx="1" clrIdx="0">
    <p:extLst>
      <p:ext uri="{19B8F6BF-5375-455C-9EA6-DF929625EA0E}">
        <p15:presenceInfo xmlns:p15="http://schemas.microsoft.com/office/powerpoint/2012/main" userId="79b6412663e5ea11" providerId="Windows Live"/>
      </p:ext>
    </p:extLst>
  </p:cmAuthor>
  <p:cmAuthor id="2" name="Luka Andric" initials="LA" lastIdx="4" clrIdx="1">
    <p:extLst>
      <p:ext uri="{19B8F6BF-5375-455C-9EA6-DF929625EA0E}">
        <p15:presenceInfo xmlns:p15="http://schemas.microsoft.com/office/powerpoint/2012/main" userId="S-1-5-21-2698803562-3470295885-3449999710-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A5A"/>
    <a:srgbClr val="65B5A0"/>
    <a:srgbClr val="D83773"/>
    <a:srgbClr val="E99730"/>
    <a:srgbClr val="3083C5"/>
    <a:srgbClr val="161730"/>
    <a:srgbClr val="55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0" autoAdjust="0"/>
    <p:restoredTop sz="94377"/>
  </p:normalViewPr>
  <p:slideViewPr>
    <p:cSldViewPr snapToGrid="0" snapToObjects="1">
      <p:cViewPr varScale="1">
        <p:scale>
          <a:sx n="65" d="100"/>
          <a:sy n="65" d="100"/>
        </p:scale>
        <p:origin x="7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20541C-B70B-6F73-45AE-675E8106E0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623B48-5FCA-B3CC-F372-945026B5BB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DF5BA0-69E5-4C9F-A640-AF4A26365994}" type="datetimeFigureOut">
              <a:rPr lang="en-US" smtClean="0"/>
              <a:t>6/6/2024</a:t>
            </a:fld>
            <a:endParaRPr lang="en-US"/>
          </a:p>
        </p:txBody>
      </p:sp>
      <p:sp>
        <p:nvSpPr>
          <p:cNvPr id="4" name="Footer Placeholder 3">
            <a:extLst>
              <a:ext uri="{FF2B5EF4-FFF2-40B4-BE49-F238E27FC236}">
                <a16:creationId xmlns:a16="http://schemas.microsoft.com/office/drawing/2014/main" id="{84ACB911-66C0-1F10-0237-24482D2568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733092-E423-1D12-3668-162C94DF1A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BDAE9-B250-43E8-B06D-7C0A40C77621}" type="slidenum">
              <a:rPr lang="en-US" smtClean="0"/>
              <a:t>‹#›</a:t>
            </a:fld>
            <a:endParaRPr lang="en-US"/>
          </a:p>
        </p:txBody>
      </p:sp>
    </p:spTree>
    <p:extLst>
      <p:ext uri="{BB962C8B-B14F-4D97-AF65-F5344CB8AC3E}">
        <p14:creationId xmlns:p14="http://schemas.microsoft.com/office/powerpoint/2010/main" val="40344317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955EA-61CB-42B1-B715-7DBFEBB7586D}" type="datetimeFigureOut">
              <a:rPr lang="en-GB" smtClean="0"/>
              <a:t>06/06/2024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BE97C-6286-441D-B018-6E2A376F1A3E}" type="slidenum">
              <a:rPr lang="en-GB" smtClean="0"/>
              <a:t>‹#›</a:t>
            </a:fld>
            <a:endParaRPr lang="en-GB"/>
          </a:p>
        </p:txBody>
      </p:sp>
    </p:spTree>
    <p:extLst>
      <p:ext uri="{BB962C8B-B14F-4D97-AF65-F5344CB8AC3E}">
        <p14:creationId xmlns:p14="http://schemas.microsoft.com/office/powerpoint/2010/main" val="401892829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a:t>
            </a:fld>
            <a:endParaRPr lang="en-GB"/>
          </a:p>
        </p:txBody>
      </p:sp>
    </p:spTree>
    <p:extLst>
      <p:ext uri="{BB962C8B-B14F-4D97-AF65-F5344CB8AC3E}">
        <p14:creationId xmlns:p14="http://schemas.microsoft.com/office/powerpoint/2010/main" val="45110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18</a:t>
            </a:fld>
            <a:endParaRPr lang="en-GB"/>
          </a:p>
        </p:txBody>
      </p:sp>
      <p:sp>
        <p:nvSpPr>
          <p:cNvPr id="5" name="Header Placeholder 4">
            <a:extLst>
              <a:ext uri="{FF2B5EF4-FFF2-40B4-BE49-F238E27FC236}">
                <a16:creationId xmlns:a16="http://schemas.microsoft.com/office/drawing/2014/main" id="{03065308-FD3E-E9EF-B892-73D6262EC1C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04691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23546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3</a:t>
            </a:fld>
            <a:endParaRPr lang="en-GB"/>
          </a:p>
        </p:txBody>
      </p:sp>
    </p:spTree>
    <p:extLst>
      <p:ext uri="{BB962C8B-B14F-4D97-AF65-F5344CB8AC3E}">
        <p14:creationId xmlns:p14="http://schemas.microsoft.com/office/powerpoint/2010/main" val="126278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5</a:t>
            </a:fld>
            <a:endParaRPr lang="en-GB"/>
          </a:p>
        </p:txBody>
      </p:sp>
    </p:spTree>
    <p:extLst>
      <p:ext uri="{BB962C8B-B14F-4D97-AF65-F5344CB8AC3E}">
        <p14:creationId xmlns:p14="http://schemas.microsoft.com/office/powerpoint/2010/main" val="356320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6</a:t>
            </a:fld>
            <a:endParaRPr lang="en-GB"/>
          </a:p>
        </p:txBody>
      </p:sp>
    </p:spTree>
    <p:extLst>
      <p:ext uri="{BB962C8B-B14F-4D97-AF65-F5344CB8AC3E}">
        <p14:creationId xmlns:p14="http://schemas.microsoft.com/office/powerpoint/2010/main" val="302169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7</a:t>
            </a:fld>
            <a:endParaRPr lang="en-GB"/>
          </a:p>
        </p:txBody>
      </p:sp>
    </p:spTree>
    <p:extLst>
      <p:ext uri="{BB962C8B-B14F-4D97-AF65-F5344CB8AC3E}">
        <p14:creationId xmlns:p14="http://schemas.microsoft.com/office/powerpoint/2010/main" val="276706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8</a:t>
            </a:fld>
            <a:endParaRPr lang="en-GB"/>
          </a:p>
        </p:txBody>
      </p:sp>
    </p:spTree>
    <p:extLst>
      <p:ext uri="{BB962C8B-B14F-4D97-AF65-F5344CB8AC3E}">
        <p14:creationId xmlns:p14="http://schemas.microsoft.com/office/powerpoint/2010/main" val="165385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9</a:t>
            </a:fld>
            <a:endParaRPr lang="en-GB"/>
          </a:p>
        </p:txBody>
      </p:sp>
    </p:spTree>
    <p:extLst>
      <p:ext uri="{BB962C8B-B14F-4D97-AF65-F5344CB8AC3E}">
        <p14:creationId xmlns:p14="http://schemas.microsoft.com/office/powerpoint/2010/main" val="82852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10</a:t>
            </a:fld>
            <a:endParaRPr lang="en-GB"/>
          </a:p>
        </p:txBody>
      </p:sp>
    </p:spTree>
    <p:extLst>
      <p:ext uri="{BB962C8B-B14F-4D97-AF65-F5344CB8AC3E}">
        <p14:creationId xmlns:p14="http://schemas.microsoft.com/office/powerpoint/2010/main" val="2743018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824AD-CBB8-36B9-90B4-45A2D72C7151}"/>
              </a:ext>
            </a:extLst>
          </p:cNvPr>
          <p:cNvSpPr/>
          <p:nvPr userDrawn="1"/>
        </p:nvSpPr>
        <p:spPr>
          <a:xfrm>
            <a:off x="-24000" y="-69547"/>
            <a:ext cx="12240000" cy="5541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69ACEB6-EAE6-8D37-1C7F-75765FE63D5A}"/>
              </a:ext>
            </a:extLst>
          </p:cNvPr>
          <p:cNvPicPr>
            <a:picLocks noChangeAspect="1"/>
          </p:cNvPicPr>
          <p:nvPr userDrawn="1"/>
        </p:nvPicPr>
        <p:blipFill rotWithShape="1">
          <a:blip r:embed="rId2"/>
          <a:srcRect l="37214" t="-1527" r="38065" b="-1494"/>
          <a:stretch/>
        </p:blipFill>
        <p:spPr>
          <a:xfrm rot="16200000">
            <a:off x="6898215" y="538886"/>
            <a:ext cx="5549648" cy="4332779"/>
          </a:xfrm>
          <a:prstGeom prst="rect">
            <a:avLst/>
          </a:prstGeom>
        </p:spPr>
      </p:pic>
      <p:sp>
        <p:nvSpPr>
          <p:cNvPr id="12" name="Rectangle 11">
            <a:extLst>
              <a:ext uri="{FF2B5EF4-FFF2-40B4-BE49-F238E27FC236}">
                <a16:creationId xmlns:a16="http://schemas.microsoft.com/office/drawing/2014/main" id="{62D7920C-1A35-D625-8D30-989EDCC68F16}"/>
              </a:ext>
            </a:extLst>
          </p:cNvPr>
          <p:cNvSpPr/>
          <p:nvPr userDrawn="1"/>
        </p:nvSpPr>
        <p:spPr>
          <a:xfrm>
            <a:off x="838200" y="4084846"/>
            <a:ext cx="2199968" cy="584775"/>
          </a:xfrm>
          <a:prstGeom prst="rect">
            <a:avLst/>
          </a:prstGeom>
          <a:solidFill>
            <a:srgbClr val="55AE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7266560-71C4-1696-2436-85BCB0261B53}"/>
              </a:ext>
            </a:extLst>
          </p:cNvPr>
          <p:cNvPicPr>
            <a:picLocks noChangeAspect="1"/>
          </p:cNvPicPr>
          <p:nvPr userDrawn="1"/>
        </p:nvPicPr>
        <p:blipFill>
          <a:blip r:embed="rId3"/>
          <a:stretch>
            <a:fillRect/>
          </a:stretch>
        </p:blipFill>
        <p:spPr>
          <a:xfrm>
            <a:off x="838200" y="5906587"/>
            <a:ext cx="2835442" cy="527920"/>
          </a:xfrm>
          <a:prstGeom prst="rect">
            <a:avLst/>
          </a:prstGeom>
        </p:spPr>
      </p:pic>
      <p:sp>
        <p:nvSpPr>
          <p:cNvPr id="26" name="Text Placeholder 25">
            <a:extLst>
              <a:ext uri="{FF2B5EF4-FFF2-40B4-BE49-F238E27FC236}">
                <a16:creationId xmlns:a16="http://schemas.microsoft.com/office/drawing/2014/main" id="{91309FB6-9CFA-9784-9B30-ED952792F1E4}"/>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27" name="Text Placeholder 25">
            <a:extLst>
              <a:ext uri="{FF2B5EF4-FFF2-40B4-BE49-F238E27FC236}">
                <a16:creationId xmlns:a16="http://schemas.microsoft.com/office/drawing/2014/main" id="{54E1A2BA-1F18-7C1A-D697-E8DFEDE08F6E}"/>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Subheading style</a:t>
            </a:r>
          </a:p>
        </p:txBody>
      </p:sp>
      <p:sp>
        <p:nvSpPr>
          <p:cNvPr id="28" name="Text Placeholder 25">
            <a:extLst>
              <a:ext uri="{FF2B5EF4-FFF2-40B4-BE49-F238E27FC236}">
                <a16:creationId xmlns:a16="http://schemas.microsoft.com/office/drawing/2014/main" id="{77AB0870-24A1-9129-746F-B2BF9CD3B3A2}"/>
              </a:ext>
            </a:extLst>
          </p:cNvPr>
          <p:cNvSpPr>
            <a:spLocks noGrp="1"/>
          </p:cNvSpPr>
          <p:nvPr>
            <p:ph type="body" sz="quarter" idx="12" hasCustomPrompt="1"/>
          </p:nvPr>
        </p:nvSpPr>
        <p:spPr>
          <a:xfrm>
            <a:off x="945220" y="4192567"/>
            <a:ext cx="1985928" cy="369332"/>
          </a:xfrm>
          <a:prstGeom prst="rect">
            <a:avLst/>
          </a:prstGeom>
        </p:spPr>
        <p:txBody>
          <a:bodyPr wrap="square" anchor="b" anchorCtr="0">
            <a:spAutoFit/>
          </a:bodyPr>
          <a:lstStyle>
            <a:lvl1pPr marL="0" indent="0" algn="ctr">
              <a:buNone/>
              <a:defRPr sz="2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00/00/0000</a:t>
            </a:r>
          </a:p>
        </p:txBody>
      </p:sp>
      <p:sp>
        <p:nvSpPr>
          <p:cNvPr id="10" name="TextBox 9">
            <a:extLst>
              <a:ext uri="{FF2B5EF4-FFF2-40B4-BE49-F238E27FC236}">
                <a16:creationId xmlns:a16="http://schemas.microsoft.com/office/drawing/2014/main" id="{90A7884F-6275-1A9A-6912-D0DDAFF12D1E}"/>
              </a:ext>
            </a:extLst>
          </p:cNvPr>
          <p:cNvSpPr txBox="1"/>
          <p:nvPr userDrawn="1"/>
        </p:nvSpPr>
        <p:spPr>
          <a:xfrm>
            <a:off x="750319" y="5618212"/>
            <a:ext cx="1187865" cy="230832"/>
          </a:xfrm>
          <a:prstGeom prst="rect">
            <a:avLst/>
          </a:prstGeom>
          <a:noFill/>
        </p:spPr>
        <p:txBody>
          <a:bodyPr wrap="square" rtlCol="0">
            <a:spAutoFit/>
          </a:bodyPr>
          <a:lstStyle/>
          <a:p>
            <a:r>
              <a:rPr lang="en-US" sz="900" i="0" dirty="0">
                <a:solidFill>
                  <a:srgbClr val="161730"/>
                </a:solidFill>
                <a:latin typeface="Verdana" panose="020B0604030504040204" pitchFamily="34" charset="0"/>
                <a:ea typeface="Verdana" panose="020B0604030504040204" pitchFamily="34" charset="0"/>
                <a:cs typeface="Verdana" panose="020B0604030504040204" pitchFamily="34" charset="0"/>
              </a:rPr>
              <a:t>Supported by</a:t>
            </a:r>
          </a:p>
        </p:txBody>
      </p:sp>
    </p:spTree>
    <p:extLst>
      <p:ext uri="{BB962C8B-B14F-4D97-AF65-F5344CB8AC3E}">
        <p14:creationId xmlns:p14="http://schemas.microsoft.com/office/powerpoint/2010/main" val="239983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15AEA-796E-DC0C-CBDD-6A2548541615}"/>
              </a:ext>
            </a:extLst>
          </p:cNvPr>
          <p:cNvSpPr>
            <a:spLocks noGrp="1"/>
          </p:cNvSpPr>
          <p:nvPr>
            <p:ph idx="1"/>
          </p:nvPr>
        </p:nvSpPr>
        <p:spPr>
          <a:xfrm>
            <a:off x="838200" y="1825625"/>
            <a:ext cx="10515600" cy="4351338"/>
          </a:xfrm>
          <a:prstGeom prst="rect">
            <a:avLst/>
          </a:prstGeom>
        </p:spPr>
        <p:txBody>
          <a:bodyPr/>
          <a:lstStyle>
            <a:lvl1pPr marL="0" indent="0">
              <a:buNone/>
              <a:defRPr sz="200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7" name="Text Placeholder 25">
            <a:extLst>
              <a:ext uri="{FF2B5EF4-FFF2-40B4-BE49-F238E27FC236}">
                <a16:creationId xmlns:a16="http://schemas.microsoft.com/office/drawing/2014/main" id="{15CDAF9F-94F2-2807-7B93-A2CA44C197BA}"/>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pic>
        <p:nvPicPr>
          <p:cNvPr id="9" name="Picture 8">
            <a:extLst>
              <a:ext uri="{FF2B5EF4-FFF2-40B4-BE49-F238E27FC236}">
                <a16:creationId xmlns:a16="http://schemas.microsoft.com/office/drawing/2014/main" id="{AEF3EC93-4624-5A89-12BD-9393E091A0D3}"/>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0" name="Picture 9">
            <a:extLst>
              <a:ext uri="{FF2B5EF4-FFF2-40B4-BE49-F238E27FC236}">
                <a16:creationId xmlns:a16="http://schemas.microsoft.com/office/drawing/2014/main" id="{FD53C36C-93F5-04E4-EC70-6D5B8516729F}"/>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Tree>
    <p:extLst>
      <p:ext uri="{BB962C8B-B14F-4D97-AF65-F5344CB8AC3E}">
        <p14:creationId xmlns:p14="http://schemas.microsoft.com/office/powerpoint/2010/main" val="257374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3DA9E2-2D8F-951D-57B6-0C9D6BD2C194}"/>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8" name="Picture 7">
            <a:extLst>
              <a:ext uri="{FF2B5EF4-FFF2-40B4-BE49-F238E27FC236}">
                <a16:creationId xmlns:a16="http://schemas.microsoft.com/office/drawing/2014/main" id="{77F9F1A2-28D3-5AD1-1CC7-353A94B3FF87}"/>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9" name="Text Placeholder 25">
            <a:extLst>
              <a:ext uri="{FF2B5EF4-FFF2-40B4-BE49-F238E27FC236}">
                <a16:creationId xmlns:a16="http://schemas.microsoft.com/office/drawing/2014/main" id="{28DA0944-8096-5DD1-716F-02961214D025}"/>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0" name="Content Placeholder 2">
            <a:extLst>
              <a:ext uri="{FF2B5EF4-FFF2-40B4-BE49-F238E27FC236}">
                <a16:creationId xmlns:a16="http://schemas.microsoft.com/office/drawing/2014/main" id="{AFD51F32-5824-A80D-E1E6-E7DA1598C45F}"/>
              </a:ext>
            </a:extLst>
          </p:cNvPr>
          <p:cNvSpPr>
            <a:spLocks noGrp="1"/>
          </p:cNvSpPr>
          <p:nvPr>
            <p:ph sz="half" idx="1"/>
          </p:nvPr>
        </p:nvSpPr>
        <p:spPr>
          <a:xfrm>
            <a:off x="838200"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2" name="Content Placeholder 2">
            <a:extLst>
              <a:ext uri="{FF2B5EF4-FFF2-40B4-BE49-F238E27FC236}">
                <a16:creationId xmlns:a16="http://schemas.microsoft.com/office/drawing/2014/main" id="{288DA7EF-9527-A93E-7CAF-C9EA89590031}"/>
              </a:ext>
            </a:extLst>
          </p:cNvPr>
          <p:cNvSpPr>
            <a:spLocks noGrp="1"/>
          </p:cNvSpPr>
          <p:nvPr>
            <p:ph sz="half" idx="14"/>
          </p:nvPr>
        </p:nvSpPr>
        <p:spPr>
          <a:xfrm>
            <a:off x="6183923"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Tree>
    <p:extLst>
      <p:ext uri="{BB962C8B-B14F-4D97-AF65-F5344CB8AC3E}">
        <p14:creationId xmlns:p14="http://schemas.microsoft.com/office/powerpoint/2010/main" val="337192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F9791A-2568-F0F9-6D60-F7264110D3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10"/>
          <a:stretch/>
        </p:blipFill>
        <p:spPr>
          <a:xfrm>
            <a:off x="-99609" y="-82062"/>
            <a:ext cx="12315055" cy="7022124"/>
          </a:xfrm>
          <a:prstGeom prst="rect">
            <a:avLst/>
          </a:prstGeom>
        </p:spPr>
      </p:pic>
      <p:pic>
        <p:nvPicPr>
          <p:cNvPr id="13" name="Picture 12">
            <a:extLst>
              <a:ext uri="{FF2B5EF4-FFF2-40B4-BE49-F238E27FC236}">
                <a16:creationId xmlns:a16="http://schemas.microsoft.com/office/drawing/2014/main" id="{1832D3D1-88B4-A67E-7BD5-B654EE5C6A7B}"/>
              </a:ext>
            </a:extLst>
          </p:cNvPr>
          <p:cNvPicPr>
            <a:picLocks noChangeAspect="1"/>
          </p:cNvPicPr>
          <p:nvPr userDrawn="1"/>
        </p:nvPicPr>
        <p:blipFill rotWithShape="1">
          <a:blip r:embed="rId3"/>
          <a:srcRect t="14794"/>
          <a:stretch/>
        </p:blipFill>
        <p:spPr>
          <a:xfrm>
            <a:off x="-99610" y="-82062"/>
            <a:ext cx="12316561" cy="7022124"/>
          </a:xfrm>
          <a:prstGeom prst="rect">
            <a:avLst/>
          </a:prstGeom>
        </p:spPr>
      </p:pic>
      <p:sp>
        <p:nvSpPr>
          <p:cNvPr id="14" name="Text Placeholder 25">
            <a:extLst>
              <a:ext uri="{FF2B5EF4-FFF2-40B4-BE49-F238E27FC236}">
                <a16:creationId xmlns:a16="http://schemas.microsoft.com/office/drawing/2014/main" id="{24593205-0838-A518-A4EC-DC49AAFE1566}"/>
              </a:ext>
            </a:extLst>
          </p:cNvPr>
          <p:cNvSpPr>
            <a:spLocks noGrp="1"/>
          </p:cNvSpPr>
          <p:nvPr>
            <p:ph type="body" sz="quarter" idx="10" hasCustomPrompt="1"/>
          </p:nvPr>
        </p:nvSpPr>
        <p:spPr>
          <a:xfrm>
            <a:off x="875092" y="4391827"/>
            <a:ext cx="8010999" cy="590931"/>
          </a:xfrm>
          <a:prstGeom prst="rect">
            <a:avLst/>
          </a:prstGeom>
        </p:spPr>
        <p:txBody>
          <a:bodyPr wrap="square"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HEADING STYLE</a:t>
            </a:r>
          </a:p>
        </p:txBody>
      </p:sp>
      <p:sp>
        <p:nvSpPr>
          <p:cNvPr id="15" name="Text Placeholder 25">
            <a:extLst>
              <a:ext uri="{FF2B5EF4-FFF2-40B4-BE49-F238E27FC236}">
                <a16:creationId xmlns:a16="http://schemas.microsoft.com/office/drawing/2014/main" id="{E0833B78-4234-9140-BF2E-2EE5AB61049F}"/>
              </a:ext>
            </a:extLst>
          </p:cNvPr>
          <p:cNvSpPr>
            <a:spLocks noGrp="1"/>
          </p:cNvSpPr>
          <p:nvPr>
            <p:ph type="body" sz="quarter" idx="11" hasCustomPrompt="1"/>
          </p:nvPr>
        </p:nvSpPr>
        <p:spPr>
          <a:xfrm>
            <a:off x="875093" y="5223791"/>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subheading style</a:t>
            </a:r>
          </a:p>
        </p:txBody>
      </p:sp>
      <p:pic>
        <p:nvPicPr>
          <p:cNvPr id="8" name="Picture 7">
            <a:extLst>
              <a:ext uri="{FF2B5EF4-FFF2-40B4-BE49-F238E27FC236}">
                <a16:creationId xmlns:a16="http://schemas.microsoft.com/office/drawing/2014/main" id="{187FE28D-BD26-B798-3394-77F5996358AB}"/>
              </a:ext>
            </a:extLst>
          </p:cNvPr>
          <p:cNvPicPr>
            <a:picLocks noChangeAspect="1"/>
          </p:cNvPicPr>
          <p:nvPr userDrawn="1"/>
        </p:nvPicPr>
        <p:blipFill rotWithShape="1">
          <a:blip r:embed="rId4">
            <a:alphaModFix amt="35000"/>
          </a:blip>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300124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03AA58-ED19-A191-8F15-FBD2BFE46787}"/>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1" name="Picture 10">
            <a:extLst>
              <a:ext uri="{FF2B5EF4-FFF2-40B4-BE49-F238E27FC236}">
                <a16:creationId xmlns:a16="http://schemas.microsoft.com/office/drawing/2014/main" id="{5263E3F2-002A-E594-2AFD-FD3A34E61DFD}"/>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12" name="Text Placeholder 25">
            <a:extLst>
              <a:ext uri="{FF2B5EF4-FFF2-40B4-BE49-F238E27FC236}">
                <a16:creationId xmlns:a16="http://schemas.microsoft.com/office/drawing/2014/main" id="{87B4DED6-D3E4-6D3D-8C26-D28D0AD07F82}"/>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4" name="Picture Placeholder 13">
            <a:extLst>
              <a:ext uri="{FF2B5EF4-FFF2-40B4-BE49-F238E27FC236}">
                <a16:creationId xmlns:a16="http://schemas.microsoft.com/office/drawing/2014/main" id="{DD41AB22-3BC2-DDA5-9333-9075257E9144}"/>
              </a:ext>
            </a:extLst>
          </p:cNvPr>
          <p:cNvSpPr>
            <a:spLocks noGrp="1"/>
          </p:cNvSpPr>
          <p:nvPr>
            <p:ph type="pic" sz="quarter" idx="14"/>
          </p:nvPr>
        </p:nvSpPr>
        <p:spPr>
          <a:xfrm>
            <a:off x="838200" y="1594338"/>
            <a:ext cx="10515600" cy="4665785"/>
          </a:xfrm>
          <a:prstGeom prst="rect">
            <a:avLst/>
          </a:prstGeom>
        </p:spPr>
        <p:txBody>
          <a:bodyPr/>
          <a:lstStyle>
            <a:lvl1pPr marL="0" indent="0" algn="ctr">
              <a:buNone/>
              <a:defRPr sz="2000">
                <a:latin typeface="Verdana" panose="020B0604030504040204" pitchFamily="34" charset="0"/>
                <a:ea typeface="Verdana" panose="020B0604030504040204" pitchFamily="34" charset="0"/>
                <a:cs typeface="Verdana" panose="020B0604030504040204" pitchFamily="34" charset="0"/>
              </a:defRPr>
            </a:lvl1pPr>
          </a:lstStyle>
          <a:p>
            <a:endParaRPr lang="en-US" dirty="0"/>
          </a:p>
          <a:p>
            <a:endParaRPr lang="en-US" dirty="0"/>
          </a:p>
          <a:p>
            <a:endParaRPr lang="en-US" dirty="0"/>
          </a:p>
          <a:p>
            <a:endParaRPr lang="en-US" dirty="0"/>
          </a:p>
          <a:p>
            <a:r>
              <a:rPr lang="en-US" dirty="0"/>
              <a:t>Insert picture here</a:t>
            </a:r>
          </a:p>
        </p:txBody>
      </p:sp>
    </p:spTree>
    <p:extLst>
      <p:ext uri="{BB962C8B-B14F-4D97-AF65-F5344CB8AC3E}">
        <p14:creationId xmlns:p14="http://schemas.microsoft.com/office/powerpoint/2010/main" val="117561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57824"/>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END SLIDE TITLE</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Additional content or contacts</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126837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iner profile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60408"/>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638037"/>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TRAINER PROFILES</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2181639" y="2090645"/>
            <a:ext cx="4949076" cy="313932"/>
          </a:xfrm>
          <a:prstGeom prst="rect">
            <a:avLst/>
          </a:prstGeom>
        </p:spPr>
        <p:txBody>
          <a:bodyPr wrap="square">
            <a:spAutoFit/>
          </a:bodyPr>
          <a:lstStyle>
            <a:lvl1pPr marL="0" indent="0" algn="l">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Name</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
        <p:nvSpPr>
          <p:cNvPr id="7" name="Text Placeholder 25">
            <a:extLst>
              <a:ext uri="{FF2B5EF4-FFF2-40B4-BE49-F238E27FC236}">
                <a16:creationId xmlns:a16="http://schemas.microsoft.com/office/drawing/2014/main" id="{8309B033-68E5-6B01-7F94-8E682E7CB253}"/>
              </a:ext>
            </a:extLst>
          </p:cNvPr>
          <p:cNvSpPr>
            <a:spLocks noGrp="1"/>
          </p:cNvSpPr>
          <p:nvPr>
            <p:ph type="body" sz="quarter" idx="12" hasCustomPrompt="1"/>
          </p:nvPr>
        </p:nvSpPr>
        <p:spPr>
          <a:xfrm>
            <a:off x="875092" y="3032436"/>
            <a:ext cx="6255623" cy="258532"/>
          </a:xfrm>
          <a:prstGeom prst="rect">
            <a:avLst/>
          </a:prstGeom>
        </p:spPr>
        <p:txBody>
          <a:bodyPr wrap="square">
            <a:spAutoFit/>
          </a:bodyPr>
          <a:lstStyle>
            <a:lvl1pPr marL="0" indent="0" algn="l">
              <a:buNone/>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Description</a:t>
            </a:r>
          </a:p>
        </p:txBody>
      </p:sp>
      <p:sp>
        <p:nvSpPr>
          <p:cNvPr id="3" name="Picture Placeholder 2">
            <a:extLst>
              <a:ext uri="{FF2B5EF4-FFF2-40B4-BE49-F238E27FC236}">
                <a16:creationId xmlns:a16="http://schemas.microsoft.com/office/drawing/2014/main" id="{8CE679B7-1D5F-D645-687E-F8EC7040B4D3}"/>
              </a:ext>
            </a:extLst>
          </p:cNvPr>
          <p:cNvSpPr>
            <a:spLocks noGrp="1"/>
          </p:cNvSpPr>
          <p:nvPr>
            <p:ph type="pic" sz="quarter" idx="13"/>
          </p:nvPr>
        </p:nvSpPr>
        <p:spPr>
          <a:xfrm>
            <a:off x="767155" y="1630117"/>
            <a:ext cx="1227929" cy="1200323"/>
          </a:xfrm>
          <a:prstGeom prst="ellipse">
            <a:avLst/>
          </a:prstGeom>
          <a:solidFill>
            <a:schemeClr val="bg1">
              <a:lumMod val="65000"/>
            </a:schemeClr>
          </a:solidFill>
        </p:spPr>
        <p:txBody>
          <a:bodyPr/>
          <a:lstStyle>
            <a:lvl1pPr marL="0" indent="0" algn="ctr">
              <a:buNone/>
              <a:defRPr sz="1200"/>
            </a:lvl1pPr>
          </a:lstStyle>
          <a:p>
            <a:endParaRPr lang="en-US" dirty="0"/>
          </a:p>
        </p:txBody>
      </p:sp>
    </p:spTree>
    <p:extLst>
      <p:ext uri="{BB962C8B-B14F-4D97-AF65-F5344CB8AC3E}">
        <p14:creationId xmlns:p14="http://schemas.microsoft.com/office/powerpoint/2010/main" val="413466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40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www.ftadviser.com/companies/2020/04/21/furlough-scheme-attacked-by-scammers/" TargetMode="External"/><Relationship Id="rId3" Type="http://schemas.openxmlformats.org/officeDocument/2006/relationships/hyperlink" Target="https://uk.finance.yahoo.com/news/coronavirus-scammers-targeting-shoppers-with-bogus-tesco-and-morrisons-vouchers-084814882.html?guccounter=1&amp;guce_referrer=aHR0cHM6Ly93d3cuZ29vZ2xlLmNvbS8&amp;guce_referrer_sig=AQAAAFDvBkx_2_r7kk5t6sp6QOaumeWHS6Sb9UKawxdTljXJ1mDBLnici4um6pRuNnl8rrE_XvMBzGwfnr45Y7ZBFQgtvZRgUogc66SMtDDV9e0n7cr2p8PqM26kJqiyGHv2UJLT-7GlbIJ8DIBxmCbmS6Q7KxJOSh94q1wF_RxZ9OWX" TargetMode="External"/><Relationship Id="rId7" Type="http://schemas.openxmlformats.org/officeDocument/2006/relationships/hyperlink" Target="https://apnews.com/article/6327dd1418365f934200b65f35cd148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oodaloop.com/briefs/2020/04/14/us-consumers-report-12m-in-covid-19-scam-losses-since-january/" TargetMode="External"/><Relationship Id="rId11" Type="http://schemas.openxmlformats.org/officeDocument/2006/relationships/hyperlink" Target="https://www.straitstimes.com/singapore/courts-crime/scam-linked-to-covid-19-victims-lose-110k-to-fake-officials" TargetMode="External"/><Relationship Id="rId5" Type="http://schemas.openxmlformats.org/officeDocument/2006/relationships/hyperlink" Target="https://www.cbc.ca/news/politics/covid-scams-fraud-crime-1.5551294" TargetMode="External"/><Relationship Id="rId10" Type="http://schemas.openxmlformats.org/officeDocument/2006/relationships/hyperlink" Target="https://www.zscaler.com/blogs/security-research/emergence-coronavirus-and-olympics-scams" TargetMode="External"/><Relationship Id="rId4" Type="http://schemas.openxmlformats.org/officeDocument/2006/relationships/hyperlink" Target="https://www.indiatvnews.com/business/news-loan-moratorium-banks-ask-customers-to-be-cautious-against-frauds-606398" TargetMode="External"/><Relationship Id="rId9" Type="http://schemas.openxmlformats.org/officeDocument/2006/relationships/hyperlink" Target="https://abc7.com/scam-fraud-coronavirus-covid-19/610916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reuters.com/article/us-hp-results/hp-accuses-autonomy-of-wrongdoing-takes-8-8-billion-charge-idUSBRE8AJ0OB20121121" TargetMode="External"/><Relationship Id="rId13" Type="http://schemas.openxmlformats.org/officeDocument/2006/relationships/hyperlink" Target="https://www.reuters.com/article/us-steinhoff-intln-accounts-idUSKCN1QW2C2" TargetMode="External"/><Relationship Id="rId3" Type="http://schemas.openxmlformats.org/officeDocument/2006/relationships/hyperlink" Target="https://www.britannica.com/event/Enron-scandal" TargetMode="External"/><Relationship Id="rId7" Type="http://schemas.openxmlformats.org/officeDocument/2006/relationships/hyperlink" Target="https://www.forbes.com/2009/01/07/satyam-raju-governance-oped-cx_sb_0107balachandran.html?sh=66dd573f3044" TargetMode="External"/><Relationship Id="rId12" Type="http://schemas.openxmlformats.org/officeDocument/2006/relationships/hyperlink" Target="https://www.bbc.com/news/business-48621095" TargetMode="External"/><Relationship Id="rId2" Type="http://schemas.openxmlformats.org/officeDocument/2006/relationships/notesSlide" Target="../notesSlides/notesSlide8.xml"/><Relationship Id="rId16" Type="http://schemas.openxmlformats.org/officeDocument/2006/relationships/hyperlink" Target="https://www.thedrum.com/news/2020/09/30/mc-saatchi-posts-unaudited-figures-its-unhappiest-year-ever#:~:text=M%26C%20Saatchi%20was%20buffeted%20by,departure%20of%20three%20independent%20directors.&amp;text=The%20repercussions%20of%20that%20incident,in%20the%202019%20financial%20year" TargetMode="External"/><Relationship Id="rId1" Type="http://schemas.openxmlformats.org/officeDocument/2006/relationships/slideLayout" Target="../slideLayouts/slideLayout5.xml"/><Relationship Id="rId6" Type="http://schemas.openxmlformats.org/officeDocument/2006/relationships/hyperlink" Target="https://www.businessinsider.com/how-bernie-madoffs-ponzi-scheme-worked-2014-7#:~:text=He%20was%20caught%20in%20December,laundering%2C%20perjury%2C%20and%20theft.&amp;text=Madoff%20used%20a%20so%2Dcalled,investments%20in%20only%2090%20days" TargetMode="External"/><Relationship Id="rId11" Type="http://schemas.openxmlformats.org/officeDocument/2006/relationships/hyperlink" Target="https://www.businessinsider.com/1mdb-timeline-the-goldman-sachs-backed-malaysian-wealth-fund-2018-12#the-fund-was-originally-set-up-to-finance-infrastructure-and-other-economy-linked-deals-in-malaysia-but-the-fund-veered-into-lavish-spending-producing-films-such-as-the-wolf-of-wall-street-and-buying-casinos-champagne-and-dustheads-a-painting-by-us-artist-jean-michel-basquiat-2" TargetMode="External"/><Relationship Id="rId5" Type="http://schemas.openxmlformats.org/officeDocument/2006/relationships/hyperlink" Target="https://www.insurancejournal.com/news/national/2006/02/09/65212.htm#:~:text=In%20the%20fall%20of%202004,misconduct%20in%20the%20insurance%20industry.&amp;text=Since%20the%20investigation%20began%2C%20AIG,by%20more%20than%20%243.5%20billion" TargetMode="External"/><Relationship Id="rId15" Type="http://schemas.openxmlformats.org/officeDocument/2006/relationships/hyperlink" Target="https://markets.businessinsider.com/news/stocks/wirecard-timeline-what-you-need-to-know-2bn-fintech-scandal-2020-6-1029337346" TargetMode="External"/><Relationship Id="rId10" Type="http://schemas.openxmlformats.org/officeDocument/2006/relationships/hyperlink" Target="https://www.independent.co.uk/news/business/news/tesco-fined-ps129-million-serious-fraud-office-overstating-profits-a7653166.html" TargetMode="External"/><Relationship Id="rId4" Type="http://schemas.openxmlformats.org/officeDocument/2006/relationships/hyperlink" Target="https://www.thebalance.com/worldcom-s-magic-trick-356121" TargetMode="External"/><Relationship Id="rId9" Type="http://schemas.openxmlformats.org/officeDocument/2006/relationships/hyperlink" Target="https://www.theguardian.com/business/2013/dec/19/offender-electronic-tagging-serco-repay-68m-overcharging" TargetMode="External"/><Relationship Id="rId14" Type="http://schemas.openxmlformats.org/officeDocument/2006/relationships/hyperlink" Target="https://www.theguardian.com/business/2018/nov/21/patisserie-valerie-accountants-face-black-hole-investig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B279AA-CF1C-FBA7-FFA5-B40FE21E9CF3}"/>
              </a:ext>
            </a:extLst>
          </p:cNvPr>
          <p:cNvPicPr>
            <a:picLocks noChangeAspect="1"/>
          </p:cNvPicPr>
          <p:nvPr/>
        </p:nvPicPr>
        <p:blipFill rotWithShape="1">
          <a:blip r:embed="rId3"/>
          <a:srcRect t="6847"/>
          <a:stretch/>
        </p:blipFill>
        <p:spPr>
          <a:xfrm>
            <a:off x="0" y="5633544"/>
            <a:ext cx="12192000" cy="1224455"/>
          </a:xfrm>
          <a:prstGeom prst="rect">
            <a:avLst/>
          </a:prstGeom>
        </p:spPr>
      </p:pic>
      <p:sp>
        <p:nvSpPr>
          <p:cNvPr id="10" name="TextBox 9">
            <a:extLst>
              <a:ext uri="{FF2B5EF4-FFF2-40B4-BE49-F238E27FC236}">
                <a16:creationId xmlns:a16="http://schemas.microsoft.com/office/drawing/2014/main" id="{41042D08-F0F2-2263-B519-B0A7195E03E1}"/>
              </a:ext>
            </a:extLst>
          </p:cNvPr>
          <p:cNvSpPr txBox="1"/>
          <p:nvPr/>
        </p:nvSpPr>
        <p:spPr>
          <a:xfrm>
            <a:off x="725214" y="1397876"/>
            <a:ext cx="6053958" cy="2062103"/>
          </a:xfrm>
          <a:prstGeom prst="rect">
            <a:avLst/>
          </a:prstGeom>
          <a:noFill/>
        </p:spPr>
        <p:txBody>
          <a:bodyPr wrap="square" rtlCol="0">
            <a:spAutoFit/>
          </a:bodyPr>
          <a:lstStyle/>
          <a:p>
            <a:pPr algn="l"/>
            <a:r>
              <a:rPr lang="sr-Cyrl-RS" sz="3200" b="1" dirty="0">
                <a:solidFill>
                  <a:schemeClr val="bg1"/>
                </a:solidFill>
                <a:ea typeface="Verdana" panose="020B0604030504040204" pitchFamily="34" charset="0"/>
                <a:cs typeface="Verdana" panose="020B0604030504040204" pitchFamily="34" charset="0"/>
              </a:rPr>
              <a:t>ФОРЕНЗИЧКО РАЧУНОВОДСТВО И РЕВИЗИЈА</a:t>
            </a:r>
          </a:p>
          <a:p>
            <a:pPr algn="l"/>
            <a:endParaRPr lang="sr-Cyrl-RS" sz="3200" b="1" dirty="0">
              <a:solidFill>
                <a:schemeClr val="bg1"/>
              </a:solidFill>
              <a:ea typeface="Verdana" panose="020B0604030504040204" pitchFamily="34" charset="0"/>
            </a:endParaRPr>
          </a:p>
          <a:p>
            <a:pPr algn="l"/>
            <a:endParaRPr lang="en-GB" sz="3200" b="1" i="0"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896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985E2-0707-5617-9032-38813EE6078A}"/>
              </a:ext>
            </a:extLst>
          </p:cNvPr>
          <p:cNvSpPr>
            <a:spLocks noGrp="1"/>
          </p:cNvSpPr>
          <p:nvPr>
            <p:ph type="body" sz="quarter" idx="13"/>
          </p:nvPr>
        </p:nvSpPr>
        <p:spPr>
          <a:xfrm>
            <a:off x="838200" y="733975"/>
            <a:ext cx="10515600"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latin typeface="+mn-lt"/>
              </a:rPr>
              <a:t>Преваре и проневере везане за </a:t>
            </a:r>
            <a:r>
              <a:rPr lang="en-US" sz="3200" dirty="0">
                <a:solidFill>
                  <a:schemeClr val="bg1"/>
                </a:solidFill>
                <a:latin typeface="+mn-lt"/>
              </a:rPr>
              <a:t>COVID-19 </a:t>
            </a:r>
            <a:r>
              <a:rPr lang="sr-Cyrl-RS" sz="3200" dirty="0">
                <a:solidFill>
                  <a:schemeClr val="bg1"/>
                </a:solidFill>
                <a:latin typeface="+mn-lt"/>
              </a:rPr>
              <a:t>кризу</a:t>
            </a:r>
            <a:endParaRPr lang="en-US" sz="3200" dirty="0">
              <a:solidFill>
                <a:schemeClr val="bg1"/>
              </a:solidFill>
              <a:latin typeface="+mn-lt"/>
            </a:endParaRPr>
          </a:p>
        </p:txBody>
      </p:sp>
      <p:grpSp>
        <p:nvGrpSpPr>
          <p:cNvPr id="3" name="Google Shape;1738;p19">
            <a:extLst>
              <a:ext uri="{FF2B5EF4-FFF2-40B4-BE49-F238E27FC236}">
                <a16:creationId xmlns:a16="http://schemas.microsoft.com/office/drawing/2014/main" id="{3B44FBD0-AB25-68FF-D0E7-49041531E826}"/>
              </a:ext>
            </a:extLst>
          </p:cNvPr>
          <p:cNvGrpSpPr/>
          <p:nvPr/>
        </p:nvGrpSpPr>
        <p:grpSpPr>
          <a:xfrm>
            <a:off x="1" y="1409062"/>
            <a:ext cx="12192049" cy="4841106"/>
            <a:chOff x="0" y="1409061"/>
            <a:chExt cx="12192049" cy="4841106"/>
          </a:xfrm>
        </p:grpSpPr>
        <p:sp>
          <p:nvSpPr>
            <p:cNvPr id="6" name="Google Shape;1739;p19">
              <a:extLst>
                <a:ext uri="{FF2B5EF4-FFF2-40B4-BE49-F238E27FC236}">
                  <a16:creationId xmlns:a16="http://schemas.microsoft.com/office/drawing/2014/main" id="{0E76A188-F378-1CDE-241B-200E08B4326E}"/>
                </a:ext>
              </a:extLst>
            </p:cNvPr>
            <p:cNvSpPr/>
            <p:nvPr/>
          </p:nvSpPr>
          <p:spPr>
            <a:xfrm>
              <a:off x="0" y="3629436"/>
              <a:ext cx="12192000" cy="246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endParaRPr kumimoji="0" sz="933"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7" name="Google Shape;1740;p19">
              <a:extLst>
                <a:ext uri="{FF2B5EF4-FFF2-40B4-BE49-F238E27FC236}">
                  <a16:creationId xmlns:a16="http://schemas.microsoft.com/office/drawing/2014/main" id="{42E743A0-2B4D-C1E1-9FBB-7F6A147A6E88}"/>
                </a:ext>
              </a:extLst>
            </p:cNvPr>
            <p:cNvCxnSpPr>
              <a:cxnSpLocks/>
              <a:endCxn id="6" idx="3"/>
            </p:cNvCxnSpPr>
            <p:nvPr/>
          </p:nvCxnSpPr>
          <p:spPr>
            <a:xfrm>
              <a:off x="872449" y="3752625"/>
              <a:ext cx="11319600" cy="0"/>
            </a:xfrm>
            <a:prstGeom prst="straightConnector1">
              <a:avLst/>
            </a:prstGeom>
            <a:noFill/>
            <a:ln w="19050" cap="rnd" cmpd="sng">
              <a:solidFill>
                <a:srgbClr val="7D7D7D"/>
              </a:solidFill>
              <a:prstDash val="dot"/>
              <a:round/>
              <a:headEnd type="none" w="sm" len="sm"/>
              <a:tailEnd type="triangle" w="med" len="med"/>
            </a:ln>
          </p:spPr>
        </p:cxnSp>
        <p:sp>
          <p:nvSpPr>
            <p:cNvPr id="8" name="Google Shape;1742;p19">
              <a:extLst>
                <a:ext uri="{FF2B5EF4-FFF2-40B4-BE49-F238E27FC236}">
                  <a16:creationId xmlns:a16="http://schemas.microsoft.com/office/drawing/2014/main" id="{F8FAB5F9-B10E-2856-662F-D2B167784359}"/>
                </a:ext>
              </a:extLst>
            </p:cNvPr>
            <p:cNvSpPr txBox="1"/>
            <p:nvPr/>
          </p:nvSpPr>
          <p:spPr>
            <a:xfrm>
              <a:off x="1648696" y="3629436"/>
              <a:ext cx="451600" cy="246400"/>
            </a:xfrm>
            <a:prstGeom prst="rect">
              <a:avLst/>
            </a:prstGeom>
            <a:solidFill>
              <a:srgbClr val="DEDEDE"/>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dirty="0">
                  <a:ln>
                    <a:noFill/>
                  </a:ln>
                  <a:solidFill>
                    <a:srgbClr val="7D7D7D"/>
                  </a:solidFill>
                  <a:effectLst/>
                  <a:uLnTx/>
                  <a:uFillTx/>
                  <a:latin typeface="Arial"/>
                  <a:ea typeface="Arial"/>
                  <a:cs typeface="Arial"/>
                  <a:sym typeface="Arial"/>
                </a:rPr>
                <a:t>March</a:t>
              </a:r>
              <a:endParaRPr kumimoji="0" sz="14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Google Shape;1743;p19">
              <a:extLst>
                <a:ext uri="{FF2B5EF4-FFF2-40B4-BE49-F238E27FC236}">
                  <a16:creationId xmlns:a16="http://schemas.microsoft.com/office/drawing/2014/main" id="{B13E6687-2FDC-015E-3B89-C09AEDE3952A}"/>
                </a:ext>
              </a:extLst>
            </p:cNvPr>
            <p:cNvSpPr/>
            <p:nvPr/>
          </p:nvSpPr>
          <p:spPr>
            <a:xfrm>
              <a:off x="3133863" y="3629436"/>
              <a:ext cx="246400" cy="246400"/>
            </a:xfrm>
            <a:prstGeom prst="rect">
              <a:avLst/>
            </a:prstGeom>
            <a:solidFill>
              <a:srgbClr val="D04A02"/>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FFFFFF"/>
                  </a:solidFill>
                  <a:effectLst/>
                  <a:uLnTx/>
                  <a:uFillTx/>
                  <a:latin typeface="Arial"/>
                  <a:ea typeface="Arial"/>
                  <a:cs typeface="Arial"/>
                  <a:sym typeface="Arial"/>
                </a:rPr>
                <a:t>26</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1744;p19">
              <a:extLst>
                <a:ext uri="{FF2B5EF4-FFF2-40B4-BE49-F238E27FC236}">
                  <a16:creationId xmlns:a16="http://schemas.microsoft.com/office/drawing/2014/main" id="{D2CF5EF3-678E-E541-F62D-6AF5BFADABFE}"/>
                </a:ext>
              </a:extLst>
            </p:cNvPr>
            <p:cNvSpPr/>
            <p:nvPr/>
          </p:nvSpPr>
          <p:spPr>
            <a:xfrm>
              <a:off x="2390163" y="3629436"/>
              <a:ext cx="246400" cy="246400"/>
            </a:xfrm>
            <a:prstGeom prst="rect">
              <a:avLst/>
            </a:prstGeom>
            <a:solidFill>
              <a:srgbClr val="EB8C00"/>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FFFFFF"/>
                  </a:solidFill>
                  <a:effectLst/>
                  <a:uLnTx/>
                  <a:uFillTx/>
                  <a:latin typeface="Arial"/>
                  <a:ea typeface="Arial"/>
                  <a:cs typeface="Arial"/>
                  <a:sym typeface="Arial"/>
                </a:rPr>
                <a:t>23</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1745;p19">
              <a:extLst>
                <a:ext uri="{FF2B5EF4-FFF2-40B4-BE49-F238E27FC236}">
                  <a16:creationId xmlns:a16="http://schemas.microsoft.com/office/drawing/2014/main" id="{1F3DAE60-5609-7C59-923A-C28ACE62D46C}"/>
                </a:ext>
              </a:extLst>
            </p:cNvPr>
            <p:cNvSpPr/>
            <p:nvPr/>
          </p:nvSpPr>
          <p:spPr>
            <a:xfrm>
              <a:off x="6491093" y="3629436"/>
              <a:ext cx="246400" cy="246400"/>
            </a:xfrm>
            <a:prstGeom prst="rect">
              <a:avLst/>
            </a:prstGeom>
            <a:solidFill>
              <a:srgbClr val="EB8C00"/>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FFFFFF"/>
                  </a:solidFill>
                  <a:effectLst/>
                  <a:uLnTx/>
                  <a:uFillTx/>
                  <a:latin typeface="Arial"/>
                  <a:ea typeface="Arial"/>
                  <a:cs typeface="Arial"/>
                  <a:sym typeface="Arial"/>
                </a:rPr>
                <a:t>13</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 name="Google Shape;1746;p19">
              <a:extLst>
                <a:ext uri="{FF2B5EF4-FFF2-40B4-BE49-F238E27FC236}">
                  <a16:creationId xmlns:a16="http://schemas.microsoft.com/office/drawing/2014/main" id="{4F023F93-E355-1AC7-7025-1009F353EA44}"/>
                </a:ext>
              </a:extLst>
            </p:cNvPr>
            <p:cNvSpPr/>
            <p:nvPr/>
          </p:nvSpPr>
          <p:spPr>
            <a:xfrm>
              <a:off x="5119175" y="3629436"/>
              <a:ext cx="246400" cy="246400"/>
            </a:xfrm>
            <a:prstGeom prst="rect">
              <a:avLst/>
            </a:prstGeom>
            <a:solidFill>
              <a:srgbClr val="D93954"/>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FFFFFF"/>
                  </a:solidFill>
                  <a:effectLst/>
                  <a:uLnTx/>
                  <a:uFillTx/>
                  <a:latin typeface="Arial"/>
                  <a:ea typeface="Arial"/>
                  <a:cs typeface="Arial"/>
                  <a:sym typeface="Arial"/>
                </a:rPr>
                <a:t>02</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1747;p19">
              <a:extLst>
                <a:ext uri="{FF2B5EF4-FFF2-40B4-BE49-F238E27FC236}">
                  <a16:creationId xmlns:a16="http://schemas.microsoft.com/office/drawing/2014/main" id="{2DAF86A9-4FA2-11ED-0C2B-490DCAEBD0BA}"/>
                </a:ext>
              </a:extLst>
            </p:cNvPr>
            <p:cNvSpPr/>
            <p:nvPr/>
          </p:nvSpPr>
          <p:spPr>
            <a:xfrm>
              <a:off x="5784713" y="3629436"/>
              <a:ext cx="246400" cy="246400"/>
            </a:xfrm>
            <a:prstGeom prst="rect">
              <a:avLst/>
            </a:prstGeom>
            <a:solidFill>
              <a:srgbClr val="E0301E"/>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FFFFFF"/>
                  </a:solidFill>
                  <a:effectLst/>
                  <a:uLnTx/>
                  <a:uFillTx/>
                  <a:latin typeface="Arial"/>
                  <a:ea typeface="Arial"/>
                  <a:cs typeface="Arial"/>
                  <a:sym typeface="Arial"/>
                </a:rPr>
                <a:t>09</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1749;p19">
              <a:extLst>
                <a:ext uri="{FF2B5EF4-FFF2-40B4-BE49-F238E27FC236}">
                  <a16:creationId xmlns:a16="http://schemas.microsoft.com/office/drawing/2014/main" id="{1628C02A-62D3-2669-CB01-E05CB6E9CD4A}"/>
                </a:ext>
              </a:extLst>
            </p:cNvPr>
            <p:cNvSpPr/>
            <p:nvPr/>
          </p:nvSpPr>
          <p:spPr>
            <a:xfrm>
              <a:off x="8789400" y="3629425"/>
              <a:ext cx="246400" cy="246400"/>
            </a:xfrm>
            <a:prstGeom prst="rect">
              <a:avLst/>
            </a:prstGeom>
            <a:solidFill>
              <a:srgbClr val="D93954"/>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FFFFFF"/>
                  </a:solidFill>
                  <a:effectLst/>
                  <a:uLnTx/>
                  <a:uFillTx/>
                  <a:latin typeface="Arial"/>
                  <a:ea typeface="Arial"/>
                  <a:cs typeface="Arial"/>
                  <a:sym typeface="Arial"/>
                </a:rPr>
                <a:t>21</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 name="Google Shape;1751;p19">
              <a:extLst>
                <a:ext uri="{FF2B5EF4-FFF2-40B4-BE49-F238E27FC236}">
                  <a16:creationId xmlns:a16="http://schemas.microsoft.com/office/drawing/2014/main" id="{33C9B50A-D480-D94D-BBF8-040219EA0A1E}"/>
                </a:ext>
              </a:extLst>
            </p:cNvPr>
            <p:cNvSpPr/>
            <p:nvPr/>
          </p:nvSpPr>
          <p:spPr>
            <a:xfrm>
              <a:off x="5216288" y="1409061"/>
              <a:ext cx="1945200" cy="1077975"/>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1" i="0" u="none" strike="noStrike" kern="0" cap="none" spc="0" normalizeH="0" baseline="0" noProof="0" dirty="0">
                  <a:ln>
                    <a:noFill/>
                  </a:ln>
                  <a:solidFill>
                    <a:srgbClr val="D93954"/>
                  </a:solidFill>
                  <a:effectLst/>
                  <a:uLnTx/>
                  <a:uFillTx/>
                  <a:ea typeface="Arial"/>
                  <a:cs typeface="Arial"/>
                  <a:sym typeface="Arial"/>
                </a:rPr>
                <a:t>Превара са </a:t>
              </a:r>
              <a:r>
                <a:rPr kumimoji="0" lang="sr-Cyrl-RS" sz="900" b="1" i="0" u="none" strike="noStrike" kern="0" cap="none" spc="0" normalizeH="0" baseline="0" noProof="0" dirty="0" err="1">
                  <a:ln>
                    <a:noFill/>
                  </a:ln>
                  <a:solidFill>
                    <a:srgbClr val="D93954"/>
                  </a:solidFill>
                  <a:effectLst/>
                  <a:uLnTx/>
                  <a:uFillTx/>
                  <a:ea typeface="Arial"/>
                  <a:cs typeface="Arial"/>
                  <a:sym typeface="Arial"/>
                </a:rPr>
                <a:t>ваучерима</a:t>
              </a:r>
              <a:r>
                <a:rPr kumimoji="0" lang="sr-Cyrl-RS" sz="900" b="1" i="0" u="none" strike="noStrike" kern="0" cap="none" spc="0" normalizeH="0" baseline="0" noProof="0" dirty="0">
                  <a:ln>
                    <a:noFill/>
                  </a:ln>
                  <a:solidFill>
                    <a:srgbClr val="D93954"/>
                  </a:solidFill>
                  <a:effectLst/>
                  <a:uLnTx/>
                  <a:uFillTx/>
                  <a:ea typeface="Arial"/>
                  <a:cs typeface="Arial"/>
                  <a:sym typeface="Arial"/>
                </a:rPr>
                <a:t> за супермаркет </a:t>
              </a:r>
              <a:r>
                <a:rPr kumimoji="0" lang="hu-HU" sz="900" b="1" i="0" u="none" strike="noStrike" kern="0" cap="none" spc="0" normalizeH="0" baseline="0" noProof="0" dirty="0">
                  <a:ln>
                    <a:noFill/>
                  </a:ln>
                  <a:solidFill>
                    <a:srgbClr val="D93954"/>
                  </a:solidFill>
                  <a:effectLst/>
                  <a:uLnTx/>
                  <a:uFillTx/>
                  <a:cs typeface="Arial"/>
                  <a:sym typeface="Arial"/>
                </a:rPr>
                <a:t>- </a:t>
              </a:r>
              <a:r>
                <a:rPr kumimoji="0" lang="sr-Cyrl-RS" sz="900" b="1" i="0" u="none" strike="noStrike" kern="0" cap="none" spc="0" normalizeH="0" baseline="0" noProof="0" dirty="0">
                  <a:ln>
                    <a:noFill/>
                  </a:ln>
                  <a:solidFill>
                    <a:srgbClr val="D93954"/>
                  </a:solidFill>
                  <a:effectLst/>
                  <a:uLnTx/>
                  <a:uFillTx/>
                  <a:cs typeface="Arial"/>
                  <a:sym typeface="Arial"/>
                </a:rPr>
                <a:t>УК</a:t>
              </a:r>
              <a:endParaRPr kumimoji="0" lang="hu-HU" sz="900" b="1" i="0" u="none" strike="noStrike" kern="0" cap="none" spc="0" normalizeH="0" baseline="0" noProof="0" dirty="0">
                <a:ln>
                  <a:noFill/>
                </a:ln>
                <a:solidFill>
                  <a:srgbClr val="D93954"/>
                </a:solidFill>
                <a:effectLst/>
                <a:uLnTx/>
                <a:uFillTx/>
                <a:cs typeface="Arial"/>
                <a:sym typeface="Arial"/>
              </a:endParaRPr>
            </a:p>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0" i="0" u="none" strike="noStrike" kern="0" cap="none" spc="0" normalizeH="0" baseline="0" noProof="0" dirty="0">
                  <a:ln>
                    <a:noFill/>
                  </a:ln>
                  <a:effectLst/>
                  <a:uLnTx/>
                  <a:uFillTx/>
                  <a:cs typeface="Arial"/>
                  <a:sym typeface="Arial"/>
                </a:rPr>
                <a:t>Преваранти шаљу </a:t>
              </a:r>
              <a:r>
                <a:rPr kumimoji="0" lang="sr-Cyrl-RS" sz="900" b="0" i="0" u="none" strike="noStrike" kern="0" cap="none" spc="0" normalizeH="0" baseline="0" noProof="0" dirty="0" err="1">
                  <a:ln>
                    <a:noFill/>
                  </a:ln>
                  <a:effectLst/>
                  <a:uLnTx/>
                  <a:uFillTx/>
                  <a:cs typeface="Arial"/>
                  <a:sym typeface="Arial"/>
                </a:rPr>
                <a:t>ваучере</a:t>
              </a:r>
              <a:r>
                <a:rPr kumimoji="0" lang="sr-Cyrl-RS" sz="900" b="0" i="0" u="none" strike="noStrike" kern="0" cap="none" spc="0" normalizeH="0" baseline="0" noProof="0" dirty="0">
                  <a:ln>
                    <a:noFill/>
                  </a:ln>
                  <a:effectLst/>
                  <a:uLnTx/>
                  <a:uFillTx/>
                  <a:cs typeface="Arial"/>
                  <a:sym typeface="Arial"/>
                </a:rPr>
                <a:t> својим жртвама у име супермаркета, тврдећи да је то део подршке</a:t>
              </a:r>
              <a:r>
                <a:rPr kumimoji="0" lang="hu-HU" sz="900" b="0" i="0" u="none" strike="noStrike" kern="0" cap="none" spc="0" normalizeH="0" baseline="0" noProof="0" dirty="0">
                  <a:ln>
                    <a:noFill/>
                  </a:ln>
                  <a:effectLst/>
                  <a:uLnTx/>
                  <a:uFillTx/>
                  <a:cs typeface="Arial"/>
                  <a:sym typeface="Arial"/>
                </a:rPr>
                <a:t> COVID-19, </a:t>
              </a:r>
              <a:r>
                <a:rPr kumimoji="0" lang="sr-Cyrl-RS" sz="900" b="0" i="0" u="none" strike="noStrike" kern="0" cap="none" spc="0" normalizeH="0" baseline="0" noProof="0" dirty="0">
                  <a:ln>
                    <a:noFill/>
                  </a:ln>
                  <a:effectLst/>
                  <a:uLnTx/>
                  <a:uFillTx/>
                  <a:cs typeface="Arial"/>
                  <a:sym typeface="Arial"/>
                </a:rPr>
                <a:t>са жељом да дођу личних финансијских података</a:t>
              </a:r>
              <a:r>
                <a:rPr kumimoji="0" lang="hu-HU" sz="900" b="0" i="0" u="none" strike="noStrike" kern="0" cap="none" spc="0" normalizeH="0" baseline="0" noProof="0" dirty="0">
                  <a:ln>
                    <a:noFill/>
                  </a:ln>
                  <a:effectLst/>
                  <a:uLnTx/>
                  <a:uFillTx/>
                  <a:cs typeface="Arial"/>
                  <a:sym typeface="Arial"/>
                </a:rPr>
                <a:t>.</a:t>
              </a:r>
              <a:br>
                <a:rPr kumimoji="0" lang="hu-HU" sz="900" b="0" i="0" u="none" strike="noStrike" kern="0" cap="none" spc="0" normalizeH="0" baseline="0" noProof="0" dirty="0">
                  <a:ln>
                    <a:noFill/>
                  </a:ln>
                  <a:effectLst/>
                  <a:uLnTx/>
                  <a:uFillTx/>
                  <a:ea typeface="Arial"/>
                  <a:cs typeface="Arial"/>
                  <a:sym typeface="Arial"/>
                </a:rPr>
              </a:br>
              <a:r>
                <a:rPr kumimoji="0" lang="hu-HU" sz="900" b="0" i="0" u="sng" strike="noStrike" kern="0" cap="none" spc="0" normalizeH="0" baseline="0" noProof="0" dirty="0">
                  <a:ln>
                    <a:noFill/>
                  </a:ln>
                  <a:effectLst/>
                  <a:uLnTx/>
                  <a:uFillTx/>
                  <a:ea typeface="Arial"/>
                  <a:cs typeface="Arial"/>
                  <a:sym typeface="Arial"/>
                  <a:hlinkClick r:id="rId3">
                    <a:extLst>
                      <a:ext uri="{A12FA001-AC4F-418D-AE19-62706E023703}">
                        <ahyp:hlinkClr xmlns:ahyp="http://schemas.microsoft.com/office/drawing/2018/hyperlinkcolor" val="tx"/>
                      </a:ext>
                    </a:extLst>
                  </a:hlinkClick>
                </a:rPr>
                <a:t>Link</a:t>
              </a:r>
              <a:endParaRPr kumimoji="0" sz="900" b="0" i="0" u="none" strike="noStrike" kern="0" cap="none" spc="0" normalizeH="0" baseline="0" noProof="0" dirty="0">
                <a:ln>
                  <a:noFill/>
                </a:ln>
                <a:effectLst/>
                <a:uLnTx/>
                <a:uFillTx/>
                <a:ea typeface="Arial"/>
                <a:cs typeface="Arial"/>
                <a:sym typeface="Arial"/>
              </a:endParaRPr>
            </a:p>
          </p:txBody>
        </p:sp>
        <p:sp>
          <p:nvSpPr>
            <p:cNvPr id="17" name="Google Shape;1753;p19">
              <a:extLst>
                <a:ext uri="{FF2B5EF4-FFF2-40B4-BE49-F238E27FC236}">
                  <a16:creationId xmlns:a16="http://schemas.microsoft.com/office/drawing/2014/main" id="{3F4BB7C6-BC65-C334-1138-C80682AC8859}"/>
                </a:ext>
              </a:extLst>
            </p:cNvPr>
            <p:cNvSpPr/>
            <p:nvPr/>
          </p:nvSpPr>
          <p:spPr>
            <a:xfrm>
              <a:off x="10104700" y="4671433"/>
              <a:ext cx="1764800" cy="8564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8" name="Google Shape;1754;p19">
              <a:extLst>
                <a:ext uri="{FF2B5EF4-FFF2-40B4-BE49-F238E27FC236}">
                  <a16:creationId xmlns:a16="http://schemas.microsoft.com/office/drawing/2014/main" id="{D8CD9D59-C8C5-D95C-3038-D1F95F9D895C}"/>
                </a:ext>
              </a:extLst>
            </p:cNvPr>
            <p:cNvSpPr/>
            <p:nvPr/>
          </p:nvSpPr>
          <p:spPr>
            <a:xfrm>
              <a:off x="5925611" y="2553602"/>
              <a:ext cx="2207200" cy="8564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1" i="0" u="none" strike="noStrike" kern="0" cap="none" spc="0" normalizeH="0" baseline="0" noProof="0" dirty="0">
                  <a:ln>
                    <a:noFill/>
                  </a:ln>
                  <a:solidFill>
                    <a:srgbClr val="E0301E"/>
                  </a:solidFill>
                  <a:effectLst/>
                  <a:uLnTx/>
                  <a:uFillTx/>
                  <a:ea typeface="Arial"/>
                  <a:cs typeface="Arial"/>
                  <a:sym typeface="Arial"/>
                </a:rPr>
                <a:t>Банкарске преваре </a:t>
              </a:r>
              <a:r>
                <a:rPr kumimoji="0" lang="hu-HU" sz="900" b="1" i="0" u="none" strike="noStrike" kern="0" cap="none" spc="0" normalizeH="0" baseline="0" noProof="0" dirty="0">
                  <a:ln>
                    <a:noFill/>
                  </a:ln>
                  <a:solidFill>
                    <a:srgbClr val="E0301E"/>
                  </a:solidFill>
                  <a:effectLst/>
                  <a:uLnTx/>
                  <a:uFillTx/>
                  <a:ea typeface="Arial"/>
                  <a:cs typeface="Arial"/>
                  <a:sym typeface="Arial"/>
                </a:rPr>
                <a:t>– </a:t>
              </a:r>
              <a:r>
                <a:rPr kumimoji="0" lang="sr-Cyrl-RS" sz="900" b="1" i="0" u="none" strike="noStrike" kern="0" cap="none" spc="0" normalizeH="0" baseline="0" noProof="0" dirty="0">
                  <a:ln>
                    <a:noFill/>
                  </a:ln>
                  <a:solidFill>
                    <a:srgbClr val="E0301E"/>
                  </a:solidFill>
                  <a:effectLst/>
                  <a:uLnTx/>
                  <a:uFillTx/>
                  <a:ea typeface="Arial"/>
                  <a:cs typeface="Arial"/>
                  <a:sym typeface="Arial"/>
                </a:rPr>
                <a:t>Индија</a:t>
              </a:r>
              <a:endParaRPr kumimoji="0" lang="hu-HU" sz="900" b="1" i="0" u="none" strike="noStrike" kern="0" cap="none" spc="0" normalizeH="0" baseline="0" noProof="0" dirty="0">
                <a:ln>
                  <a:noFill/>
                </a:ln>
                <a:solidFill>
                  <a:srgbClr val="E0301E"/>
                </a:solidFill>
                <a:effectLst/>
                <a:uLnTx/>
                <a:uFillTx/>
                <a:ea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0" i="0" u="none" strike="noStrike" kern="0" cap="none" spc="0" normalizeH="0" baseline="0" noProof="0" dirty="0">
                  <a:ln>
                    <a:noFill/>
                  </a:ln>
                  <a:effectLst/>
                  <a:uLnTx/>
                  <a:uFillTx/>
                  <a:ea typeface="Arial"/>
                  <a:cs typeface="Arial"/>
                  <a:sym typeface="Arial"/>
                </a:rPr>
                <a:t>Преваранти контактирају своје клијенте у име банака, тврдећи да им обезбеђују кредитни мораторијум од 3 месеца, тражећи финансијске податке заузврат</a:t>
              </a:r>
              <a:r>
                <a:rPr kumimoji="0" lang="hu-HU" sz="900" b="0" i="0" u="none" strike="noStrike" kern="0" cap="none" spc="0" normalizeH="0" baseline="0" noProof="0" dirty="0">
                  <a:ln>
                    <a:noFill/>
                  </a:ln>
                  <a:effectLst/>
                  <a:uLnTx/>
                  <a:uFillTx/>
                  <a:ea typeface="Arial"/>
                  <a:cs typeface="Arial"/>
                  <a:sym typeface="Arial"/>
                </a:rPr>
                <a:t>.</a:t>
              </a:r>
              <a:br>
                <a:rPr kumimoji="0" lang="hu-HU" sz="900" b="0" i="0" u="none" strike="noStrike" kern="0" cap="none" spc="0" normalizeH="0" baseline="0" noProof="0" dirty="0">
                  <a:ln>
                    <a:noFill/>
                  </a:ln>
                  <a:effectLst/>
                  <a:uLnTx/>
                  <a:uFillTx/>
                  <a:ea typeface="Arial"/>
                  <a:cs typeface="Arial"/>
                  <a:sym typeface="Arial"/>
                </a:rPr>
              </a:br>
              <a:r>
                <a:rPr kumimoji="0" lang="hu-HU" sz="900" b="0" i="0" u="sng" strike="noStrike" kern="0" cap="none" spc="0" normalizeH="0" baseline="0" noProof="0" dirty="0">
                  <a:ln>
                    <a:noFill/>
                  </a:ln>
                  <a:effectLst/>
                  <a:uLnTx/>
                  <a:uFillTx/>
                  <a:ea typeface="Arial"/>
                  <a:cs typeface="Arial"/>
                  <a:sym typeface="Arial"/>
                  <a:hlinkClick r:id="rId4">
                    <a:extLst>
                      <a:ext uri="{A12FA001-AC4F-418D-AE19-62706E023703}">
                        <ahyp:hlinkClr xmlns:ahyp="http://schemas.microsoft.com/office/drawing/2018/hyperlinkcolor" val="tx"/>
                      </a:ext>
                    </a:extLst>
                  </a:hlinkClick>
                </a:rPr>
                <a:t>Link </a:t>
              </a:r>
              <a:endParaRPr kumimoji="0" sz="900" b="0" i="0" u="none" strike="noStrike" kern="0" cap="none" spc="0" normalizeH="0" baseline="0" noProof="0" dirty="0">
                <a:ln>
                  <a:noFill/>
                </a:ln>
                <a:effectLst/>
                <a:uLnTx/>
                <a:uFillTx/>
                <a:ea typeface="Arial"/>
                <a:cs typeface="Arial"/>
                <a:sym typeface="Arial"/>
              </a:endParaRPr>
            </a:p>
          </p:txBody>
        </p:sp>
        <p:sp>
          <p:nvSpPr>
            <p:cNvPr id="19" name="Google Shape;1755;p19">
              <a:extLst>
                <a:ext uri="{FF2B5EF4-FFF2-40B4-BE49-F238E27FC236}">
                  <a16:creationId xmlns:a16="http://schemas.microsoft.com/office/drawing/2014/main" id="{9EE551FB-DE04-287D-B79B-1397AB97962B}"/>
                </a:ext>
              </a:extLst>
            </p:cNvPr>
            <p:cNvSpPr/>
            <p:nvPr/>
          </p:nvSpPr>
          <p:spPr>
            <a:xfrm>
              <a:off x="3257064" y="2433936"/>
              <a:ext cx="1858508" cy="1028295"/>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900"/>
                <a:buFont typeface="Arial"/>
                <a:buNone/>
                <a:tabLst/>
                <a:defRPr/>
              </a:pPr>
              <a:r>
                <a:rPr kumimoji="0" lang="sr-Cyrl-RS" sz="900" b="1" i="0" u="none" strike="noStrike" kern="0" cap="none" spc="0" normalizeH="0" baseline="0" noProof="0" dirty="0">
                  <a:ln>
                    <a:noFill/>
                  </a:ln>
                  <a:solidFill>
                    <a:srgbClr val="D04A02"/>
                  </a:solidFill>
                  <a:effectLst/>
                  <a:uLnTx/>
                  <a:uFillTx/>
                  <a:ea typeface="Arial"/>
                  <a:cs typeface="Arial"/>
                  <a:sym typeface="Arial"/>
                </a:rPr>
                <a:t>Превара са депозитом за хитне случајеве </a:t>
              </a:r>
              <a:r>
                <a:rPr kumimoji="0" lang="sr-Latn-ME" sz="900" b="1" i="0" u="none" strike="noStrike" kern="0" cap="none" spc="0" normalizeH="0" baseline="0" noProof="0" dirty="0">
                  <a:ln>
                    <a:noFill/>
                  </a:ln>
                  <a:solidFill>
                    <a:srgbClr val="D04A02"/>
                  </a:solidFill>
                  <a:effectLst/>
                  <a:uLnTx/>
                  <a:uFillTx/>
                  <a:ea typeface="Arial"/>
                  <a:cs typeface="Arial"/>
                  <a:sym typeface="Arial"/>
                </a:rPr>
                <a:t>- </a:t>
              </a:r>
              <a:r>
                <a:rPr kumimoji="0" lang="sr-Cyrl-RS" sz="900" b="1" i="0" u="none" strike="noStrike" kern="0" cap="none" spc="0" normalizeH="0" baseline="0" noProof="0" dirty="0">
                  <a:ln>
                    <a:noFill/>
                  </a:ln>
                  <a:solidFill>
                    <a:srgbClr val="D04A02"/>
                  </a:solidFill>
                  <a:effectLst/>
                  <a:uLnTx/>
                  <a:uFillTx/>
                  <a:ea typeface="Arial"/>
                  <a:cs typeface="Arial"/>
                  <a:sym typeface="Arial"/>
                </a:rPr>
                <a:t>Канада</a:t>
              </a:r>
              <a:endParaRPr kumimoji="0" lang="sr-Latn-RS" sz="900" b="1" i="0" u="none" strike="noStrike" kern="0" cap="none" spc="0" normalizeH="0" baseline="0" noProof="0" dirty="0">
                <a:ln>
                  <a:noFill/>
                </a:ln>
                <a:solidFill>
                  <a:srgbClr val="D04A02"/>
                </a:solidFill>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900"/>
                <a:buFont typeface="Arial"/>
                <a:buNone/>
                <a:tabLst/>
                <a:defRPr/>
              </a:pPr>
              <a:r>
                <a:rPr kumimoji="0" lang="sr-Cyrl-RS" sz="900" b="0" i="0" u="none" strike="noStrike" kern="0" cap="none" spc="0" normalizeH="0" baseline="0" noProof="0" dirty="0">
                  <a:ln>
                    <a:noFill/>
                  </a:ln>
                  <a:effectLst/>
                  <a:uLnTx/>
                  <a:uFillTx/>
                  <a:ea typeface="Arial"/>
                  <a:cs typeface="Arial"/>
                  <a:sym typeface="Arial"/>
                </a:rPr>
                <a:t>Канада је пријавила СМС превару за коју се тврди да је обезбедила 1.3 милиона долара хитне помоћи за</a:t>
              </a:r>
              <a:r>
                <a:rPr kumimoji="0" lang="hu-HU" sz="900" b="0" i="0" u="none" strike="noStrike" kern="0" cap="none" spc="0" normalizeH="0" baseline="0" noProof="0" dirty="0">
                  <a:ln>
                    <a:noFill/>
                  </a:ln>
                  <a:effectLst/>
                  <a:uLnTx/>
                  <a:uFillTx/>
                  <a:ea typeface="Arial"/>
                  <a:cs typeface="Arial"/>
                  <a:sym typeface="Arial"/>
                </a:rPr>
                <a:t> COVID-19</a:t>
              </a:r>
              <a:r>
                <a:rPr kumimoji="0" lang="hu-HU" sz="900" b="0" i="0" u="none" strike="noStrike" kern="0" cap="none" spc="0" normalizeH="0" baseline="0" noProof="0" dirty="0">
                  <a:ln>
                    <a:noFill/>
                  </a:ln>
                  <a:solidFill>
                    <a:srgbClr val="FFFFFF"/>
                  </a:solidFill>
                  <a:effectLst/>
                  <a:uLnTx/>
                  <a:uFillTx/>
                  <a:ea typeface="Arial"/>
                  <a:cs typeface="Arial"/>
                  <a:sym typeface="Arial"/>
                </a:rPr>
                <a:t>.</a:t>
              </a:r>
            </a:p>
            <a:p>
              <a:pPr marL="0" marR="0" lvl="0" indent="0" defTabSz="914400" eaLnBrk="1" fontAlgn="auto" latinLnBrk="0" hangingPunct="1">
                <a:lnSpc>
                  <a:spcPct val="100000"/>
                </a:lnSpc>
                <a:spcBef>
                  <a:spcPts val="267"/>
                </a:spcBef>
                <a:spcAft>
                  <a:spcPts val="0"/>
                </a:spcAft>
                <a:buClr>
                  <a:srgbClr val="000000"/>
                </a:buClr>
                <a:buSzPts val="900"/>
                <a:buFont typeface="Arial"/>
                <a:buNone/>
                <a:tabLst/>
                <a:defRPr/>
              </a:pPr>
              <a:r>
                <a:rPr kumimoji="0" lang="hu-HU" sz="900" b="0" i="0" u="sng" strike="noStrike" kern="0" cap="none" spc="0" normalizeH="0" baseline="0" noProof="0" dirty="0">
                  <a:ln>
                    <a:noFill/>
                  </a:ln>
                  <a:effectLst/>
                  <a:uLnTx/>
                  <a:uFillTx/>
                  <a:ea typeface="Arial"/>
                  <a:cs typeface="Arial"/>
                  <a:sym typeface="Arial"/>
                  <a:hlinkClick r:id="rId5">
                    <a:extLst>
                      <a:ext uri="{A12FA001-AC4F-418D-AE19-62706E023703}">
                        <ahyp:hlinkClr xmlns:ahyp="http://schemas.microsoft.com/office/drawing/2018/hyperlinkcolor" val="tx"/>
                      </a:ext>
                    </a:extLst>
                  </a:hlinkClick>
                </a:rPr>
                <a:t>Link</a:t>
              </a:r>
              <a:endParaRPr kumimoji="0" sz="900" b="0" i="0" u="none" strike="noStrike" kern="0" cap="none" spc="0" normalizeH="0" baseline="0" noProof="0" dirty="0">
                <a:ln>
                  <a:noFill/>
                </a:ln>
                <a:effectLst/>
                <a:uLnTx/>
                <a:uFillTx/>
                <a:ea typeface="Arial"/>
                <a:cs typeface="Arial"/>
                <a:sym typeface="Arial"/>
              </a:endParaRPr>
            </a:p>
          </p:txBody>
        </p:sp>
        <p:sp>
          <p:nvSpPr>
            <p:cNvPr id="20" name="Google Shape;1756;p19">
              <a:extLst>
                <a:ext uri="{FF2B5EF4-FFF2-40B4-BE49-F238E27FC236}">
                  <a16:creationId xmlns:a16="http://schemas.microsoft.com/office/drawing/2014/main" id="{A84265C7-593B-BE7F-54D3-60444C582644}"/>
                </a:ext>
              </a:extLst>
            </p:cNvPr>
            <p:cNvSpPr/>
            <p:nvPr/>
          </p:nvSpPr>
          <p:spPr>
            <a:xfrm>
              <a:off x="6613398" y="5393767"/>
              <a:ext cx="2173543" cy="8564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1" i="0" u="none" strike="noStrike" kern="0" cap="none" spc="0" normalizeH="0" baseline="0" noProof="0" dirty="0">
                  <a:ln>
                    <a:noFill/>
                  </a:ln>
                  <a:solidFill>
                    <a:srgbClr val="EB8C00"/>
                  </a:solidFill>
                  <a:effectLst/>
                  <a:uLnTx/>
                  <a:uFillTx/>
                  <a:ea typeface="Arial"/>
                  <a:cs typeface="Arial"/>
                  <a:sym typeface="Arial"/>
                </a:rPr>
                <a:t>САД</a:t>
              </a:r>
              <a:r>
                <a:rPr kumimoji="0" lang="sr-Latn-ME" sz="900" b="1" i="0" u="none" strike="noStrike" kern="0" cap="none" spc="0" normalizeH="0" baseline="0" noProof="0" dirty="0">
                  <a:ln>
                    <a:noFill/>
                  </a:ln>
                  <a:solidFill>
                    <a:srgbClr val="EB8C00"/>
                  </a:solidFill>
                  <a:effectLst/>
                  <a:uLnTx/>
                  <a:uFillTx/>
                  <a:ea typeface="Arial"/>
                  <a:cs typeface="Arial"/>
                  <a:sym typeface="Arial"/>
                </a:rPr>
                <a:t> </a:t>
              </a:r>
              <a:r>
                <a:rPr kumimoji="0" lang="sr-Cyrl-RS" sz="900" b="1" i="0" u="none" strike="noStrike" kern="0" cap="none" spc="0" normalizeH="0" baseline="0" noProof="0" dirty="0">
                  <a:ln>
                    <a:noFill/>
                  </a:ln>
                  <a:solidFill>
                    <a:srgbClr val="EB8C00"/>
                  </a:solidFill>
                  <a:effectLst/>
                  <a:uLnTx/>
                  <a:uFillTx/>
                  <a:ea typeface="Arial"/>
                  <a:cs typeface="Arial"/>
                  <a:sym typeface="Arial"/>
                </a:rPr>
                <a:t>губе</a:t>
              </a:r>
              <a:r>
                <a:rPr kumimoji="0" lang="it-IT" sz="900" b="1" i="0" u="none" strike="noStrike" kern="0" cap="none" spc="0" normalizeH="0" baseline="0" noProof="0" dirty="0">
                  <a:ln>
                    <a:noFill/>
                  </a:ln>
                  <a:solidFill>
                    <a:srgbClr val="EB8C00"/>
                  </a:solidFill>
                  <a:effectLst/>
                  <a:uLnTx/>
                  <a:uFillTx/>
                  <a:ea typeface="Arial"/>
                  <a:cs typeface="Arial"/>
                  <a:sym typeface="Arial"/>
                </a:rPr>
                <a:t> 12 </a:t>
              </a:r>
              <a:r>
                <a:rPr kumimoji="0" lang="sr-Cyrl-RS" sz="900" b="1" i="0" u="none" strike="noStrike" kern="0" cap="none" spc="0" normalizeH="0" baseline="0" noProof="0" dirty="0">
                  <a:ln>
                    <a:noFill/>
                  </a:ln>
                  <a:solidFill>
                    <a:srgbClr val="EB8C00"/>
                  </a:solidFill>
                  <a:effectLst/>
                  <a:uLnTx/>
                  <a:uFillTx/>
                  <a:ea typeface="Arial"/>
                  <a:cs typeface="Arial"/>
                  <a:sym typeface="Arial"/>
                </a:rPr>
                <a:t>милиона долара</a:t>
              </a:r>
              <a:endParaRPr kumimoji="0" lang="sr-Latn-RS" sz="900" b="1" i="0" u="none" strike="noStrike" kern="0" cap="none" spc="0" normalizeH="0" baseline="0" noProof="0" dirty="0">
                <a:ln>
                  <a:noFill/>
                </a:ln>
                <a:solidFill>
                  <a:srgbClr val="EB8C00"/>
                </a:solidFill>
                <a:effectLst/>
                <a:uLnTx/>
                <a:uFillTx/>
                <a:ea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0" i="0" u="none" strike="noStrike" kern="0" cap="none" spc="0" normalizeH="0" baseline="0" noProof="0" dirty="0">
                  <a:ln>
                    <a:noFill/>
                  </a:ln>
                  <a:effectLst/>
                  <a:uLnTx/>
                  <a:uFillTx/>
                  <a:ea typeface="Arial"/>
                  <a:cs typeface="Arial"/>
                  <a:sym typeface="Arial"/>
                </a:rPr>
                <a:t>САД</a:t>
              </a:r>
              <a:r>
                <a:rPr kumimoji="0" lang="hu-HU" sz="900" b="0" i="0" u="none" strike="noStrike" kern="0" cap="none" spc="0" normalizeH="0" baseline="0" noProof="0" dirty="0">
                  <a:ln>
                    <a:noFill/>
                  </a:ln>
                  <a:effectLst/>
                  <a:uLnTx/>
                  <a:uFillTx/>
                  <a:ea typeface="Arial"/>
                  <a:cs typeface="Arial"/>
                  <a:sym typeface="Arial"/>
                </a:rPr>
                <a:t> </a:t>
              </a:r>
              <a:r>
                <a:rPr kumimoji="0" lang="sr-Cyrl-RS" sz="900" b="0" i="0" u="none" strike="noStrike" kern="0" cap="none" spc="0" normalizeH="0" baseline="0" noProof="0" dirty="0">
                  <a:ln>
                    <a:noFill/>
                  </a:ln>
                  <a:effectLst/>
                  <a:uLnTx/>
                  <a:uFillTx/>
                  <a:ea typeface="Arial"/>
                  <a:cs typeface="Arial"/>
                  <a:sym typeface="Arial"/>
                </a:rPr>
                <a:t>кажу да је око 12 милиона долара изгубљено због преваре у вези са </a:t>
              </a:r>
              <a:r>
                <a:rPr kumimoji="0" lang="hu-HU" sz="900" b="0" i="0" u="none" strike="noStrike" kern="0" cap="none" spc="0" normalizeH="0" baseline="0" noProof="0" dirty="0">
                  <a:ln>
                    <a:noFill/>
                  </a:ln>
                  <a:effectLst/>
                  <a:uLnTx/>
                  <a:uFillTx/>
                  <a:ea typeface="Arial"/>
                  <a:cs typeface="Arial"/>
                  <a:sym typeface="Arial"/>
                </a:rPr>
                <a:t>COVID-19 </a:t>
              </a:r>
              <a:r>
                <a:rPr kumimoji="0" lang="sr-Cyrl-RS" sz="900" b="0" i="0" u="none" strike="noStrike" kern="0" cap="none" spc="0" normalizeH="0" baseline="0" noProof="0" dirty="0">
                  <a:ln>
                    <a:noFill/>
                  </a:ln>
                  <a:effectLst/>
                  <a:uLnTx/>
                  <a:uFillTx/>
                  <a:ea typeface="Arial"/>
                  <a:cs typeface="Arial"/>
                  <a:sym typeface="Arial"/>
                </a:rPr>
                <a:t>од јануара </a:t>
              </a:r>
              <a:r>
                <a:rPr kumimoji="0" lang="hu-HU" sz="900" b="0" i="0" u="none" strike="noStrike" kern="0" cap="none" spc="0" normalizeH="0" baseline="0" noProof="0" dirty="0">
                  <a:ln>
                    <a:noFill/>
                  </a:ln>
                  <a:effectLst/>
                  <a:uLnTx/>
                  <a:uFillTx/>
                  <a:ea typeface="Arial"/>
                  <a:cs typeface="Arial"/>
                  <a:sym typeface="Arial"/>
                </a:rPr>
                <a:t>2020.</a:t>
              </a:r>
              <a:br>
                <a:rPr kumimoji="0" lang="hu-HU" sz="900" b="0" i="0" u="none" strike="noStrike" kern="0" cap="none" spc="0" normalizeH="0" baseline="0" noProof="0" dirty="0">
                  <a:ln>
                    <a:noFill/>
                  </a:ln>
                  <a:effectLst/>
                  <a:uLnTx/>
                  <a:uFillTx/>
                  <a:ea typeface="Arial"/>
                  <a:cs typeface="Arial"/>
                  <a:sym typeface="Arial"/>
                </a:rPr>
              </a:br>
              <a:r>
                <a:rPr kumimoji="0" lang="hu-HU" sz="900" b="0" i="0" u="sng" strike="noStrike" kern="0" cap="none" spc="0" normalizeH="0" baseline="0" noProof="0" dirty="0">
                  <a:ln>
                    <a:noFill/>
                  </a:ln>
                  <a:effectLst/>
                  <a:uLnTx/>
                  <a:uFillTx/>
                  <a:ea typeface="Arial"/>
                  <a:cs typeface="Arial"/>
                  <a:sym typeface="Arial"/>
                  <a:hlinkClick r:id="rId6">
                    <a:extLst>
                      <a:ext uri="{A12FA001-AC4F-418D-AE19-62706E023703}">
                        <ahyp:hlinkClr xmlns:ahyp="http://schemas.microsoft.com/office/drawing/2018/hyperlinkcolor" val="tx"/>
                      </a:ext>
                    </a:extLst>
                  </a:hlinkClick>
                </a:rPr>
                <a:t>Link</a:t>
              </a:r>
              <a:endParaRPr kumimoji="0" sz="900" b="0" i="0" u="none" strike="noStrike" kern="0" cap="none" spc="0" normalizeH="0" baseline="0" noProof="0" dirty="0">
                <a:ln>
                  <a:noFill/>
                </a:ln>
                <a:effectLst/>
                <a:uLnTx/>
                <a:uFillTx/>
                <a:ea typeface="Arial"/>
                <a:cs typeface="Arial"/>
                <a:sym typeface="Arial"/>
              </a:endParaRPr>
            </a:p>
          </p:txBody>
        </p:sp>
        <p:sp>
          <p:nvSpPr>
            <p:cNvPr id="21" name="Google Shape;1757;p19">
              <a:extLst>
                <a:ext uri="{FF2B5EF4-FFF2-40B4-BE49-F238E27FC236}">
                  <a16:creationId xmlns:a16="http://schemas.microsoft.com/office/drawing/2014/main" id="{9B35C1A2-9C78-B7ED-4F67-886E2CA38B15}"/>
                </a:ext>
              </a:extLst>
            </p:cNvPr>
            <p:cNvSpPr/>
            <p:nvPr/>
          </p:nvSpPr>
          <p:spPr>
            <a:xfrm>
              <a:off x="2502999" y="5292167"/>
              <a:ext cx="2080400" cy="8564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900"/>
                <a:buFont typeface="Arial"/>
                <a:buNone/>
                <a:tabLst/>
                <a:defRPr/>
              </a:pPr>
              <a:r>
                <a:rPr kumimoji="0" lang="sr-Cyrl-RS" sz="900" b="1" i="0" u="none" strike="noStrike" kern="0" cap="none" spc="0" normalizeH="0" baseline="0" noProof="0" dirty="0" err="1">
                  <a:ln>
                    <a:noFill/>
                  </a:ln>
                  <a:solidFill>
                    <a:srgbClr val="EB8C00"/>
                  </a:solidFill>
                  <a:effectLst/>
                  <a:uLnTx/>
                  <a:uFillTx/>
                  <a:ea typeface="Arial"/>
                  <a:cs typeface="Arial"/>
                  <a:sym typeface="Arial"/>
                </a:rPr>
                <a:t>Преваратни</a:t>
              </a:r>
              <a:r>
                <a:rPr kumimoji="0" lang="sr-Cyrl-RS" sz="900" b="1" i="0" u="none" strike="noStrike" kern="0" cap="none" spc="0" normalizeH="0" baseline="0" noProof="0" dirty="0">
                  <a:ln>
                    <a:noFill/>
                  </a:ln>
                  <a:solidFill>
                    <a:srgbClr val="EB8C00"/>
                  </a:solidFill>
                  <a:effectLst/>
                  <a:uLnTx/>
                  <a:uFillTx/>
                  <a:ea typeface="Arial"/>
                  <a:cs typeface="Arial"/>
                  <a:sym typeface="Arial"/>
                </a:rPr>
                <a:t> циљају пацијенте </a:t>
              </a:r>
              <a:r>
                <a:rPr kumimoji="0" lang="hu-HU" sz="900" b="1" i="0" u="none" strike="noStrike" kern="0" cap="none" spc="0" normalizeH="0" baseline="0" noProof="0" dirty="0">
                  <a:ln>
                    <a:noFill/>
                  </a:ln>
                  <a:solidFill>
                    <a:srgbClr val="EB8C00"/>
                  </a:solidFill>
                  <a:effectLst/>
                  <a:uLnTx/>
                  <a:uFillTx/>
                  <a:ea typeface="Arial"/>
                  <a:cs typeface="Arial"/>
                  <a:sym typeface="Arial"/>
                </a:rPr>
                <a:t>Medicare-</a:t>
              </a:r>
              <a:r>
                <a:rPr kumimoji="0" lang="sr-Cyrl-RS" sz="900" b="1" i="0" u="none" strike="noStrike" kern="0" cap="none" spc="0" normalizeH="0" baseline="0" noProof="0" dirty="0">
                  <a:ln>
                    <a:noFill/>
                  </a:ln>
                  <a:solidFill>
                    <a:srgbClr val="EB8C00"/>
                  </a:solidFill>
                  <a:effectLst/>
                  <a:uLnTx/>
                  <a:uFillTx/>
                  <a:ea typeface="Arial"/>
                  <a:cs typeface="Arial"/>
                  <a:sym typeface="Arial"/>
                </a:rPr>
                <a:t>а</a:t>
              </a:r>
              <a:r>
                <a:rPr kumimoji="0" lang="hu-HU" sz="900" b="1" i="0" u="none" strike="noStrike" kern="0" cap="none" spc="0" normalizeH="0" baseline="0" noProof="0" dirty="0">
                  <a:ln>
                    <a:noFill/>
                  </a:ln>
                  <a:solidFill>
                    <a:srgbClr val="EB8C00"/>
                  </a:solidFill>
                  <a:effectLst/>
                  <a:uLnTx/>
                  <a:uFillTx/>
                  <a:ea typeface="Arial"/>
                  <a:cs typeface="Arial"/>
                  <a:sym typeface="Arial"/>
                </a:rPr>
                <a:t> – </a:t>
              </a:r>
              <a:r>
                <a:rPr kumimoji="0" lang="sr-Cyrl-RS" sz="900" b="1" i="0" u="none" strike="noStrike" kern="0" cap="none" spc="0" normalizeH="0" baseline="0" noProof="0" dirty="0">
                  <a:ln>
                    <a:noFill/>
                  </a:ln>
                  <a:solidFill>
                    <a:srgbClr val="EB8C00"/>
                  </a:solidFill>
                  <a:effectLst/>
                  <a:uLnTx/>
                  <a:uFillTx/>
                  <a:ea typeface="Arial"/>
                  <a:cs typeface="Arial"/>
                  <a:sym typeface="Arial"/>
                </a:rPr>
                <a:t>САД</a:t>
              </a:r>
              <a:endParaRPr kumimoji="0" lang="hu-HU" sz="900" b="1" i="0" u="none" strike="noStrike" kern="0" cap="none" spc="0" normalizeH="0" baseline="0" noProof="0" dirty="0">
                <a:ln>
                  <a:noFill/>
                </a:ln>
                <a:solidFill>
                  <a:srgbClr val="EB8C00"/>
                </a:solidFill>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900"/>
                <a:buFont typeface="Arial"/>
                <a:buNone/>
                <a:tabLst/>
                <a:defRPr/>
              </a:pPr>
              <a:r>
                <a:rPr kumimoji="0" lang="it-IT" sz="900" b="0" i="0" u="none" strike="noStrike" kern="0" cap="none" spc="0" normalizeH="0" baseline="0" noProof="0" dirty="0">
                  <a:ln>
                    <a:noFill/>
                  </a:ln>
                  <a:effectLst/>
                  <a:uLnTx/>
                  <a:uFillTx/>
                  <a:ea typeface="Arial"/>
                  <a:cs typeface="Arial"/>
                  <a:sym typeface="Arial"/>
                </a:rPr>
                <a:t>Medicare </a:t>
              </a:r>
              <a:r>
                <a:rPr kumimoji="0" lang="sr-Cyrl-RS" sz="900" b="0" i="0" u="none" strike="noStrike" kern="0" cap="none" spc="0" normalizeH="0" baseline="0" noProof="0" dirty="0">
                  <a:ln>
                    <a:noFill/>
                  </a:ln>
                  <a:effectLst/>
                  <a:uLnTx/>
                  <a:uFillTx/>
                  <a:ea typeface="Arial"/>
                  <a:cs typeface="Arial"/>
                  <a:sym typeface="Arial"/>
                </a:rPr>
                <a:t>пацијенти су били мета лажних тестова на </a:t>
              </a:r>
              <a:r>
                <a:rPr kumimoji="0" lang="it-IT" sz="900" b="0" i="0" u="none" strike="noStrike" kern="0" cap="none" spc="0" normalizeH="0" baseline="0" noProof="0" dirty="0">
                  <a:ln>
                    <a:noFill/>
                  </a:ln>
                  <a:effectLst/>
                  <a:uLnTx/>
                  <a:uFillTx/>
                  <a:ea typeface="Arial"/>
                  <a:cs typeface="Arial"/>
                  <a:sym typeface="Arial"/>
                </a:rPr>
                <a:t>COVID-19 </a:t>
              </a:r>
              <a:r>
                <a:rPr kumimoji="0" lang="sr-Cyrl-RS" sz="900" b="0" i="0" u="none" strike="noStrike" kern="0" cap="none" spc="0" normalizeH="0" baseline="0" noProof="0" dirty="0">
                  <a:ln>
                    <a:noFill/>
                  </a:ln>
                  <a:effectLst/>
                  <a:uLnTx/>
                  <a:uFillTx/>
                  <a:ea typeface="Arial"/>
                  <a:cs typeface="Arial"/>
                  <a:sym typeface="Arial"/>
                </a:rPr>
                <a:t>и пакета нега за старије</a:t>
              </a:r>
              <a:r>
                <a:rPr kumimoji="0" lang="it-IT" sz="900" b="0" i="0" u="none" strike="noStrike" kern="0" cap="none" spc="0" normalizeH="0" baseline="0" noProof="0" dirty="0">
                  <a:ln>
                    <a:noFill/>
                  </a:ln>
                  <a:effectLst/>
                  <a:uLnTx/>
                  <a:uFillTx/>
                  <a:ea typeface="Arial"/>
                  <a:cs typeface="Arial"/>
                  <a:sym typeface="Arial"/>
                </a:rPr>
                <a:t>.</a:t>
              </a:r>
              <a:br>
                <a:rPr kumimoji="0" lang="hu-HU" sz="900" b="0" i="0" u="none" strike="noStrike" kern="0" cap="none" spc="0" normalizeH="0" baseline="0" noProof="0" dirty="0">
                  <a:ln>
                    <a:noFill/>
                  </a:ln>
                  <a:effectLst/>
                  <a:uLnTx/>
                  <a:uFillTx/>
                  <a:ea typeface="Arial"/>
                  <a:cs typeface="Arial"/>
                  <a:sym typeface="Arial"/>
                </a:rPr>
              </a:br>
              <a:r>
                <a:rPr kumimoji="0" lang="hu-HU" sz="900" b="0" i="0" u="sng" strike="noStrike" kern="0" cap="none" spc="0" normalizeH="0" baseline="0" noProof="0" dirty="0">
                  <a:ln>
                    <a:noFill/>
                  </a:ln>
                  <a:effectLst/>
                  <a:uLnTx/>
                  <a:uFillTx/>
                  <a:ea typeface="Arial"/>
                  <a:cs typeface="Arial"/>
                  <a:sym typeface="Arial"/>
                  <a:hlinkClick r:id="rId7">
                    <a:extLst>
                      <a:ext uri="{A12FA001-AC4F-418D-AE19-62706E023703}">
                        <ahyp:hlinkClr xmlns:ahyp="http://schemas.microsoft.com/office/drawing/2018/hyperlinkcolor" val="tx"/>
                      </a:ext>
                    </a:extLst>
                  </a:hlinkClick>
                </a:rPr>
                <a:t>Link </a:t>
              </a:r>
              <a:endParaRPr kumimoji="0" sz="900" b="0" i="0" u="none" strike="noStrike" kern="0" cap="none" spc="0" normalizeH="0" baseline="0" noProof="0" dirty="0">
                <a:ln>
                  <a:noFill/>
                </a:ln>
                <a:effectLst/>
                <a:uLnTx/>
                <a:uFillTx/>
                <a:ea typeface="Arial"/>
                <a:cs typeface="Arial"/>
                <a:sym typeface="Arial"/>
              </a:endParaRPr>
            </a:p>
          </p:txBody>
        </p:sp>
        <p:cxnSp>
          <p:nvCxnSpPr>
            <p:cNvPr id="22" name="Google Shape;1758;p19">
              <a:extLst>
                <a:ext uri="{FF2B5EF4-FFF2-40B4-BE49-F238E27FC236}">
                  <a16:creationId xmlns:a16="http://schemas.microsoft.com/office/drawing/2014/main" id="{2111CB25-2074-9F20-25F1-23AFC7A24708}"/>
                </a:ext>
              </a:extLst>
            </p:cNvPr>
            <p:cNvCxnSpPr>
              <a:endCxn id="10" idx="2"/>
            </p:cNvCxnSpPr>
            <p:nvPr/>
          </p:nvCxnSpPr>
          <p:spPr>
            <a:xfrm rot="10800000" flipH="1">
              <a:off x="2513063" y="3875836"/>
              <a:ext cx="300" cy="1393200"/>
            </a:xfrm>
            <a:prstGeom prst="straightConnector1">
              <a:avLst/>
            </a:prstGeom>
            <a:noFill/>
            <a:ln w="12700" cap="sq" cmpd="sng">
              <a:solidFill>
                <a:srgbClr val="EB8C00"/>
              </a:solidFill>
              <a:prstDash val="solid"/>
              <a:round/>
              <a:headEnd type="none" w="sm" len="sm"/>
              <a:tailEnd type="none" w="sm" len="sm"/>
            </a:ln>
          </p:spPr>
        </p:cxnSp>
        <p:cxnSp>
          <p:nvCxnSpPr>
            <p:cNvPr id="23" name="Google Shape;1759;p19">
              <a:extLst>
                <a:ext uri="{FF2B5EF4-FFF2-40B4-BE49-F238E27FC236}">
                  <a16:creationId xmlns:a16="http://schemas.microsoft.com/office/drawing/2014/main" id="{3A332811-E304-D435-5DD7-650DE6DC7A2B}"/>
                </a:ext>
              </a:extLst>
            </p:cNvPr>
            <p:cNvCxnSpPr/>
            <p:nvPr/>
          </p:nvCxnSpPr>
          <p:spPr>
            <a:xfrm rot="10800000" flipH="1">
              <a:off x="6613967" y="3875600"/>
              <a:ext cx="800" cy="1451600"/>
            </a:xfrm>
            <a:prstGeom prst="straightConnector1">
              <a:avLst/>
            </a:prstGeom>
            <a:noFill/>
            <a:ln w="12700" cap="sq" cmpd="sng">
              <a:solidFill>
                <a:srgbClr val="EB8C00"/>
              </a:solidFill>
              <a:prstDash val="solid"/>
              <a:round/>
              <a:headEnd type="none" w="sm" len="sm"/>
              <a:tailEnd type="none" w="sm" len="sm"/>
            </a:ln>
          </p:spPr>
        </p:cxnSp>
        <p:cxnSp>
          <p:nvCxnSpPr>
            <p:cNvPr id="24" name="Google Shape;1760;p19">
              <a:extLst>
                <a:ext uri="{FF2B5EF4-FFF2-40B4-BE49-F238E27FC236}">
                  <a16:creationId xmlns:a16="http://schemas.microsoft.com/office/drawing/2014/main" id="{1DB9948D-EABE-95E5-4B27-9907685ACDCF}"/>
                </a:ext>
              </a:extLst>
            </p:cNvPr>
            <p:cNvCxnSpPr>
              <a:stCxn id="15" idx="0"/>
            </p:cNvCxnSpPr>
            <p:nvPr/>
          </p:nvCxnSpPr>
          <p:spPr>
            <a:xfrm rot="10800000">
              <a:off x="8912600" y="3359425"/>
              <a:ext cx="0" cy="270000"/>
            </a:xfrm>
            <a:prstGeom prst="straightConnector1">
              <a:avLst/>
            </a:prstGeom>
            <a:noFill/>
            <a:ln w="12700" cap="sq" cmpd="sng">
              <a:solidFill>
                <a:srgbClr val="D93954"/>
              </a:solidFill>
              <a:prstDash val="solid"/>
              <a:round/>
              <a:headEnd type="none" w="sm" len="sm"/>
              <a:tailEnd type="none" w="sm" len="sm"/>
            </a:ln>
          </p:spPr>
        </p:cxnSp>
        <p:cxnSp>
          <p:nvCxnSpPr>
            <p:cNvPr id="25" name="Google Shape;1761;p19">
              <a:extLst>
                <a:ext uri="{FF2B5EF4-FFF2-40B4-BE49-F238E27FC236}">
                  <a16:creationId xmlns:a16="http://schemas.microsoft.com/office/drawing/2014/main" id="{005C26A2-3367-38CE-DA16-6F01F7A8CD3C}"/>
                </a:ext>
              </a:extLst>
            </p:cNvPr>
            <p:cNvCxnSpPr>
              <a:stCxn id="12" idx="0"/>
            </p:cNvCxnSpPr>
            <p:nvPr/>
          </p:nvCxnSpPr>
          <p:spPr>
            <a:xfrm rot="10800000">
              <a:off x="5238775" y="2505936"/>
              <a:ext cx="3600" cy="1123500"/>
            </a:xfrm>
            <a:prstGeom prst="straightConnector1">
              <a:avLst/>
            </a:prstGeom>
            <a:noFill/>
            <a:ln w="12700" cap="sq" cmpd="sng">
              <a:solidFill>
                <a:srgbClr val="D93954"/>
              </a:solidFill>
              <a:prstDash val="solid"/>
              <a:round/>
              <a:headEnd type="none" w="sm" len="sm"/>
              <a:tailEnd type="none" w="sm" len="sm"/>
            </a:ln>
          </p:spPr>
        </p:cxnSp>
        <p:cxnSp>
          <p:nvCxnSpPr>
            <p:cNvPr id="26" name="Google Shape;1763;p19">
              <a:extLst>
                <a:ext uri="{FF2B5EF4-FFF2-40B4-BE49-F238E27FC236}">
                  <a16:creationId xmlns:a16="http://schemas.microsoft.com/office/drawing/2014/main" id="{52EDB1FA-DE43-BBD9-8B47-555227D8CD61}"/>
                </a:ext>
              </a:extLst>
            </p:cNvPr>
            <p:cNvCxnSpPr>
              <a:stCxn id="9" idx="0"/>
            </p:cNvCxnSpPr>
            <p:nvPr/>
          </p:nvCxnSpPr>
          <p:spPr>
            <a:xfrm rot="10800000">
              <a:off x="3257063" y="3523836"/>
              <a:ext cx="0" cy="105600"/>
            </a:xfrm>
            <a:prstGeom prst="straightConnector1">
              <a:avLst/>
            </a:prstGeom>
            <a:noFill/>
            <a:ln w="12700" cap="sq" cmpd="sng">
              <a:solidFill>
                <a:srgbClr val="D04A02"/>
              </a:solidFill>
              <a:prstDash val="solid"/>
              <a:round/>
              <a:headEnd type="none" w="sm" len="sm"/>
              <a:tailEnd type="none" w="sm" len="sm"/>
            </a:ln>
          </p:spPr>
        </p:cxnSp>
        <p:cxnSp>
          <p:nvCxnSpPr>
            <p:cNvPr id="27" name="Google Shape;1764;p19">
              <a:extLst>
                <a:ext uri="{FF2B5EF4-FFF2-40B4-BE49-F238E27FC236}">
                  <a16:creationId xmlns:a16="http://schemas.microsoft.com/office/drawing/2014/main" id="{789E03AC-B1E1-D214-B277-4049FD4CBBA2}"/>
                </a:ext>
              </a:extLst>
            </p:cNvPr>
            <p:cNvCxnSpPr/>
            <p:nvPr/>
          </p:nvCxnSpPr>
          <p:spPr>
            <a:xfrm rot="10800000">
              <a:off x="5907616" y="3494423"/>
              <a:ext cx="0" cy="133387"/>
            </a:xfrm>
            <a:prstGeom prst="straightConnector1">
              <a:avLst/>
            </a:prstGeom>
            <a:noFill/>
            <a:ln w="12700" cap="sq" cmpd="sng">
              <a:solidFill>
                <a:srgbClr val="E0301E"/>
              </a:solidFill>
              <a:prstDash val="solid"/>
              <a:round/>
              <a:headEnd type="none" w="sm" len="sm"/>
              <a:tailEnd type="none" w="sm" len="sm"/>
            </a:ln>
          </p:spPr>
        </p:cxnSp>
        <p:sp>
          <p:nvSpPr>
            <p:cNvPr id="28" name="Google Shape;1766;p19">
              <a:extLst>
                <a:ext uri="{FF2B5EF4-FFF2-40B4-BE49-F238E27FC236}">
                  <a16:creationId xmlns:a16="http://schemas.microsoft.com/office/drawing/2014/main" id="{E01E42E1-E980-EF4E-2208-51DD4B52A236}"/>
                </a:ext>
              </a:extLst>
            </p:cNvPr>
            <p:cNvSpPr txBox="1"/>
            <p:nvPr/>
          </p:nvSpPr>
          <p:spPr>
            <a:xfrm>
              <a:off x="4273507" y="3629388"/>
              <a:ext cx="451600" cy="246400"/>
            </a:xfrm>
            <a:prstGeom prst="rect">
              <a:avLst/>
            </a:prstGeom>
            <a:solidFill>
              <a:srgbClr val="DEDEDE"/>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7D7D7D"/>
                  </a:solidFill>
                  <a:effectLst/>
                  <a:uLnTx/>
                  <a:uFillTx/>
                  <a:latin typeface="Arial"/>
                  <a:ea typeface="Arial"/>
                  <a:cs typeface="Arial"/>
                  <a:sym typeface="Arial"/>
                </a:rPr>
                <a:t>April</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1767;p19">
              <a:extLst>
                <a:ext uri="{FF2B5EF4-FFF2-40B4-BE49-F238E27FC236}">
                  <a16:creationId xmlns:a16="http://schemas.microsoft.com/office/drawing/2014/main" id="{7F17CF95-B3C7-4170-F873-3CC1E9546480}"/>
                </a:ext>
              </a:extLst>
            </p:cNvPr>
            <p:cNvSpPr/>
            <p:nvPr/>
          </p:nvSpPr>
          <p:spPr>
            <a:xfrm>
              <a:off x="8918009" y="2553085"/>
              <a:ext cx="1876263" cy="806292"/>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Latn-RS" sz="900" b="1" i="0" u="none" strike="noStrike" kern="0" cap="none" spc="0" normalizeH="0" baseline="0" noProof="0" dirty="0">
                  <a:ln>
                    <a:noFill/>
                  </a:ln>
                  <a:solidFill>
                    <a:srgbClr val="D93954"/>
                  </a:solidFill>
                  <a:effectLst/>
                  <a:uLnTx/>
                  <a:uFillTx/>
                  <a:ea typeface="Arial"/>
                  <a:cs typeface="Arial"/>
                  <a:sym typeface="Arial"/>
                </a:rPr>
                <a:t>CJRS - </a:t>
              </a:r>
              <a:r>
                <a:rPr kumimoji="0" lang="sr-Cyrl-RS" sz="900" b="1" i="0" u="none" strike="noStrike" kern="0" cap="none" spc="0" normalizeH="0" baseline="0" noProof="0" dirty="0">
                  <a:ln>
                    <a:noFill/>
                  </a:ln>
                  <a:solidFill>
                    <a:srgbClr val="D93954"/>
                  </a:solidFill>
                  <a:effectLst/>
                  <a:uLnTx/>
                  <a:uFillTx/>
                  <a:ea typeface="Arial"/>
                  <a:cs typeface="Arial"/>
                  <a:sym typeface="Arial"/>
                </a:rPr>
                <a:t>УК</a:t>
              </a:r>
              <a:endParaRPr kumimoji="0" sz="900" b="0" i="0" u="none" strike="noStrike" kern="0" cap="none" spc="0" normalizeH="0" baseline="0" noProof="0" dirty="0">
                <a:ln>
                  <a:noFill/>
                </a:ln>
                <a:solidFill>
                  <a:srgbClr val="D93954"/>
                </a:solidFill>
                <a:effectLst/>
                <a:uLnTx/>
                <a:uFillTx/>
                <a:ea typeface="Arial"/>
                <a:cs typeface="Arial"/>
                <a:sym typeface="Arial"/>
              </a:endParaRPr>
            </a:p>
            <a:p>
              <a:pPr marL="0" marR="0" lvl="0" indent="0" defTabSz="914400" eaLnBrk="1" fontAlgn="auto" latinLnBrk="0" hangingPunct="1">
                <a:lnSpc>
                  <a:spcPct val="100000"/>
                </a:lnSpc>
                <a:spcBef>
                  <a:spcPts val="133"/>
                </a:spcBef>
                <a:spcAft>
                  <a:spcPts val="0"/>
                </a:spcAft>
                <a:buClr>
                  <a:srgbClr val="000000"/>
                </a:buClr>
                <a:buSzPts val="900"/>
                <a:buFont typeface="Arial"/>
                <a:buNone/>
                <a:tabLst/>
                <a:defRPr/>
              </a:pPr>
              <a:r>
                <a:rPr kumimoji="0" lang="sr-Cyrl-RS" sz="900" b="0" i="0" u="none" strike="noStrike" kern="0" cap="none" spc="0" normalizeH="0" baseline="0" noProof="0" dirty="0">
                  <a:ln>
                    <a:noFill/>
                  </a:ln>
                  <a:effectLst/>
                  <a:uLnTx/>
                  <a:uFillTx/>
                  <a:ea typeface="Arial"/>
                  <a:cs typeface="Arial"/>
                  <a:sym typeface="Arial"/>
                </a:rPr>
                <a:t>Преваранти користе предности </a:t>
              </a:r>
              <a:r>
                <a:rPr kumimoji="0" lang="hu-HU" sz="900" b="0" i="0" u="none" strike="noStrike" kern="0" cap="none" spc="0" normalizeH="0" baseline="0" noProof="0" dirty="0">
                  <a:ln>
                    <a:noFill/>
                  </a:ln>
                  <a:effectLst/>
                  <a:uLnTx/>
                  <a:uFillTx/>
                  <a:ea typeface="Arial"/>
                  <a:cs typeface="Arial"/>
                  <a:sym typeface="Arial"/>
                </a:rPr>
                <a:t>CJRS-a * </a:t>
              </a:r>
              <a:r>
                <a:rPr kumimoji="0" lang="sr-Cyrl-RS" sz="900" b="0" i="0" u="none" strike="noStrike" kern="0" cap="none" spc="0" normalizeH="0" baseline="0" noProof="0" dirty="0">
                  <a:ln>
                    <a:noFill/>
                  </a:ln>
                  <a:effectLst/>
                  <a:uLnTx/>
                  <a:uFillTx/>
                  <a:ea typeface="Arial"/>
                  <a:cs typeface="Arial"/>
                  <a:sym typeface="Arial"/>
                </a:rPr>
                <a:t>ширењем е-поште за </a:t>
              </a:r>
              <a:r>
                <a:rPr kumimoji="0" lang="hu-HU" sz="900" b="0" i="0" u="none" strike="noStrike" kern="0" cap="none" spc="0" normalizeH="0" baseline="0" noProof="0" dirty="0">
                  <a:ln>
                    <a:noFill/>
                  </a:ln>
                  <a:effectLst/>
                  <a:uLnTx/>
                  <a:uFillTx/>
                  <a:ea typeface="Arial"/>
                  <a:cs typeface="Arial"/>
                  <a:sym typeface="Arial"/>
                </a:rPr>
                <a:t>„</a:t>
              </a:r>
              <a:r>
                <a:rPr kumimoji="0" lang="sr-Cyrl-RS" sz="900" b="0" i="0" u="none" strike="noStrike" kern="0" cap="none" spc="0" normalizeH="0" baseline="0" noProof="0" dirty="0">
                  <a:ln>
                    <a:noFill/>
                  </a:ln>
                  <a:effectLst/>
                  <a:uLnTx/>
                  <a:uFillTx/>
                  <a:ea typeface="Arial"/>
                  <a:cs typeface="Arial"/>
                  <a:sym typeface="Arial"/>
                </a:rPr>
                <a:t>пецање</a:t>
              </a:r>
              <a:r>
                <a:rPr kumimoji="0" lang="hu-HU" sz="900" b="0" i="0" u="none" strike="noStrike" kern="0" cap="none" spc="0" normalizeH="0" baseline="0" noProof="0" dirty="0">
                  <a:ln>
                    <a:noFill/>
                  </a:ln>
                  <a:effectLst/>
                  <a:uLnTx/>
                  <a:uFillTx/>
                  <a:ea typeface="Arial"/>
                  <a:cs typeface="Arial"/>
                  <a:sym typeface="Arial"/>
                </a:rPr>
                <a:t>“ </a:t>
              </a:r>
              <a:r>
                <a:rPr kumimoji="0" lang="sr-Cyrl-RS" sz="900" b="0" i="0" u="none" strike="noStrike" kern="0" cap="none" spc="0" normalizeH="0" baseline="0" noProof="0" dirty="0">
                  <a:ln>
                    <a:noFill/>
                  </a:ln>
                  <a:effectLst/>
                  <a:uLnTx/>
                  <a:uFillTx/>
                  <a:ea typeface="Arial"/>
                  <a:cs typeface="Arial"/>
                  <a:sym typeface="Arial"/>
                </a:rPr>
                <a:t>за</a:t>
              </a:r>
              <a:r>
                <a:rPr kumimoji="0" lang="hu-HU" sz="900" b="0" i="0" u="none" strike="noStrike" kern="0" cap="none" spc="0" normalizeH="0" baseline="0" noProof="0" dirty="0">
                  <a:ln>
                    <a:noFill/>
                  </a:ln>
                  <a:effectLst/>
                  <a:uLnTx/>
                  <a:uFillTx/>
                  <a:ea typeface="Arial"/>
                  <a:cs typeface="Arial"/>
                  <a:sym typeface="Arial"/>
                </a:rPr>
                <a:t> </a:t>
              </a:r>
              <a:r>
                <a:rPr kumimoji="0" lang="sr-Cyrl-RS" sz="900" b="0" i="0" u="none" strike="noStrike" kern="0" cap="none" spc="0" normalizeH="0" baseline="0" noProof="0" dirty="0">
                  <a:ln>
                    <a:noFill/>
                  </a:ln>
                  <a:effectLst/>
                  <a:uLnTx/>
                  <a:uFillTx/>
                  <a:ea typeface="Arial"/>
                  <a:cs typeface="Arial"/>
                  <a:sym typeface="Arial"/>
                </a:rPr>
                <a:t>које се тврди да су од </a:t>
              </a:r>
              <a:r>
                <a:rPr kumimoji="0" lang="hu-HU" sz="900" b="0" i="0" u="none" strike="noStrike" kern="0" cap="none" spc="0" normalizeH="0" baseline="0" noProof="0" dirty="0">
                  <a:ln>
                    <a:noFill/>
                  </a:ln>
                  <a:effectLst/>
                  <a:uLnTx/>
                  <a:uFillTx/>
                  <a:ea typeface="Arial"/>
                  <a:cs typeface="Arial"/>
                  <a:sym typeface="Arial"/>
                </a:rPr>
                <a:t>HMRC-</a:t>
              </a:r>
              <a:r>
                <a:rPr kumimoji="0" lang="sr-Cyrl-RS" sz="900" b="0" i="0" u="none" strike="noStrike" kern="0" cap="none" spc="0" normalizeH="0" baseline="0" noProof="0" dirty="0">
                  <a:ln>
                    <a:noFill/>
                  </a:ln>
                  <a:effectLst/>
                  <a:uLnTx/>
                  <a:uFillTx/>
                  <a:ea typeface="Arial"/>
                  <a:cs typeface="Arial"/>
                  <a:sym typeface="Arial"/>
                </a:rPr>
                <a:t>а</a:t>
              </a:r>
              <a:r>
                <a:rPr kumimoji="0" lang="hu-HU" sz="900" b="0" i="0" u="none" strike="noStrike" kern="0" cap="none" spc="0" normalizeH="0" baseline="0" noProof="0" dirty="0">
                  <a:ln>
                    <a:noFill/>
                  </a:ln>
                  <a:effectLst/>
                  <a:uLnTx/>
                  <a:uFillTx/>
                  <a:ea typeface="Arial"/>
                  <a:cs typeface="Arial"/>
                  <a:sym typeface="Arial"/>
                </a:rPr>
                <a:t> </a:t>
              </a:r>
              <a:r>
                <a:rPr kumimoji="0" lang="sr-Cyrl-RS" sz="900" b="0" i="0" u="none" strike="noStrike" kern="0" cap="none" spc="0" normalizeH="0" baseline="0" noProof="0" dirty="0">
                  <a:ln>
                    <a:noFill/>
                  </a:ln>
                  <a:effectLst/>
                  <a:uLnTx/>
                  <a:uFillTx/>
                  <a:ea typeface="Arial"/>
                  <a:cs typeface="Arial"/>
                  <a:sym typeface="Arial"/>
                </a:rPr>
                <a:t>**</a:t>
              </a:r>
              <a:r>
                <a:rPr kumimoji="0" lang="hu-HU" sz="900" b="0" i="0" u="none" strike="noStrike" kern="0" cap="none" spc="0" normalizeH="0" baseline="0" noProof="0" dirty="0">
                  <a:ln>
                    <a:noFill/>
                  </a:ln>
                  <a:effectLst/>
                  <a:uLnTx/>
                  <a:uFillTx/>
                  <a:ea typeface="Arial"/>
                  <a:cs typeface="Arial"/>
                  <a:sym typeface="Arial"/>
                </a:rPr>
                <a:t>.</a:t>
              </a:r>
              <a:br>
                <a:rPr kumimoji="0" lang="hu-HU" sz="900" b="0" i="0" u="none" strike="noStrike" kern="0" cap="none" spc="0" normalizeH="0" baseline="0" noProof="0" dirty="0">
                  <a:ln>
                    <a:noFill/>
                  </a:ln>
                  <a:effectLst/>
                  <a:uLnTx/>
                  <a:uFillTx/>
                  <a:ea typeface="Arial"/>
                  <a:cs typeface="Arial"/>
                  <a:sym typeface="Arial"/>
                </a:rPr>
              </a:br>
              <a:r>
                <a:rPr kumimoji="0" lang="hu-HU" sz="900" b="0" i="0" u="sng" strike="noStrike" kern="0" cap="none" spc="0" normalizeH="0" baseline="0" noProof="0" dirty="0">
                  <a:ln>
                    <a:noFill/>
                  </a:ln>
                  <a:effectLst/>
                  <a:uLnTx/>
                  <a:uFillTx/>
                  <a:ea typeface="Arial"/>
                  <a:cs typeface="Arial"/>
                  <a:sym typeface="Arial"/>
                  <a:hlinkClick r:id="rId8">
                    <a:extLst>
                      <a:ext uri="{A12FA001-AC4F-418D-AE19-62706E023703}">
                        <ahyp:hlinkClr xmlns:ahyp="http://schemas.microsoft.com/office/drawing/2018/hyperlinkcolor" val="tx"/>
                      </a:ext>
                    </a:extLst>
                  </a:hlinkClick>
                </a:rPr>
                <a:t>Link</a:t>
              </a:r>
              <a:endParaRPr kumimoji="0" sz="900" b="0" i="0" u="none" strike="noStrike" kern="0" cap="none" spc="0" normalizeH="0" baseline="0" noProof="0" dirty="0">
                <a:ln>
                  <a:noFill/>
                </a:ln>
                <a:effectLst/>
                <a:uLnTx/>
                <a:uFillTx/>
                <a:ea typeface="Arial"/>
                <a:cs typeface="Arial"/>
                <a:sym typeface="Arial"/>
              </a:endParaRPr>
            </a:p>
          </p:txBody>
        </p:sp>
        <p:sp>
          <p:nvSpPr>
            <p:cNvPr id="30" name="Google Shape;1768;p19">
              <a:extLst>
                <a:ext uri="{FF2B5EF4-FFF2-40B4-BE49-F238E27FC236}">
                  <a16:creationId xmlns:a16="http://schemas.microsoft.com/office/drawing/2014/main" id="{F94C1C97-9296-1333-79E3-EA7AE600DBFF}"/>
                </a:ext>
              </a:extLst>
            </p:cNvPr>
            <p:cNvSpPr/>
            <p:nvPr/>
          </p:nvSpPr>
          <p:spPr>
            <a:xfrm>
              <a:off x="3921688" y="3629436"/>
              <a:ext cx="246400" cy="246400"/>
            </a:xfrm>
            <a:prstGeom prst="rect">
              <a:avLst/>
            </a:prstGeom>
            <a:solidFill>
              <a:srgbClr val="E0301E"/>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FFFFFF"/>
                  </a:solidFill>
                  <a:effectLst/>
                  <a:uLnTx/>
                  <a:uFillTx/>
                  <a:latin typeface="Arial"/>
                  <a:ea typeface="Arial"/>
                  <a:cs typeface="Arial"/>
                  <a:sym typeface="Arial"/>
                </a:rPr>
                <a:t>30</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 name="Google Shape;1769;p19">
              <a:extLst>
                <a:ext uri="{FF2B5EF4-FFF2-40B4-BE49-F238E27FC236}">
                  <a16:creationId xmlns:a16="http://schemas.microsoft.com/office/drawing/2014/main" id="{15B22521-5D52-6289-209A-2EBBF28FC69C}"/>
                </a:ext>
              </a:extLst>
            </p:cNvPr>
            <p:cNvSpPr/>
            <p:nvPr/>
          </p:nvSpPr>
          <p:spPr>
            <a:xfrm>
              <a:off x="4044888" y="4310072"/>
              <a:ext cx="2342800" cy="708116"/>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1" i="0" u="none" strike="noStrike" kern="0" cap="none" spc="0" normalizeH="0" baseline="0" noProof="0" dirty="0">
                  <a:ln>
                    <a:noFill/>
                  </a:ln>
                  <a:solidFill>
                    <a:srgbClr val="E0301E"/>
                  </a:solidFill>
                  <a:effectLst/>
                  <a:uLnTx/>
                  <a:uFillTx/>
                  <a:ea typeface="Arial"/>
                  <a:cs typeface="Arial"/>
                  <a:sym typeface="Arial"/>
                </a:rPr>
                <a:t>Преваре о инфекцији </a:t>
              </a:r>
              <a:r>
                <a:rPr kumimoji="0" lang="hu-HU" sz="900" b="1" i="0" u="none" strike="noStrike" kern="0" cap="none" spc="0" normalizeH="0" baseline="0" noProof="0" dirty="0">
                  <a:ln>
                    <a:noFill/>
                  </a:ln>
                  <a:solidFill>
                    <a:srgbClr val="E0301E"/>
                  </a:solidFill>
                  <a:effectLst/>
                  <a:uLnTx/>
                  <a:uFillTx/>
                  <a:ea typeface="Arial"/>
                  <a:cs typeface="Arial"/>
                  <a:sym typeface="Arial"/>
                </a:rPr>
                <a:t>– </a:t>
              </a:r>
              <a:r>
                <a:rPr kumimoji="0" lang="sr-Cyrl-RS" sz="900" b="1" i="0" u="none" strike="noStrike" kern="0" cap="none" spc="0" normalizeH="0" baseline="0" noProof="0" dirty="0">
                  <a:ln>
                    <a:noFill/>
                  </a:ln>
                  <a:solidFill>
                    <a:srgbClr val="E0301E"/>
                  </a:solidFill>
                  <a:effectLst/>
                  <a:uLnTx/>
                  <a:uFillTx/>
                  <a:ea typeface="Arial"/>
                  <a:cs typeface="Arial"/>
                  <a:sym typeface="Arial"/>
                </a:rPr>
                <a:t>САД</a:t>
              </a:r>
              <a:endParaRPr kumimoji="0" lang="hu-HU" sz="900" b="1" i="0" u="none" strike="noStrike" kern="0" cap="none" spc="0" normalizeH="0" baseline="0" noProof="0" dirty="0">
                <a:ln>
                  <a:noFill/>
                </a:ln>
                <a:solidFill>
                  <a:srgbClr val="E0301E"/>
                </a:solidFill>
                <a:effectLst/>
                <a:uLnTx/>
                <a:uFillTx/>
                <a:ea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0" i="0" u="none" strike="noStrike" kern="0" cap="none" spc="0" normalizeH="0" baseline="0" noProof="0" dirty="0">
                  <a:ln>
                    <a:noFill/>
                  </a:ln>
                  <a:effectLst/>
                  <a:uLnTx/>
                  <a:uFillTx/>
                  <a:ea typeface="Arial"/>
                  <a:cs typeface="Arial"/>
                  <a:sym typeface="Arial"/>
                </a:rPr>
                <a:t>Жртве ће путем е-поште добити упутства да попуне приложени лажни образац и да доставе своје личне податке</a:t>
              </a:r>
              <a:r>
                <a:rPr kumimoji="0" lang="hu-HU" sz="900" b="0" i="0" u="none" strike="noStrike" kern="0" cap="none" spc="0" normalizeH="0" baseline="0" noProof="0" dirty="0">
                  <a:ln>
                    <a:noFill/>
                  </a:ln>
                  <a:effectLst/>
                  <a:uLnTx/>
                  <a:uFillTx/>
                  <a:ea typeface="Arial"/>
                  <a:cs typeface="Arial"/>
                  <a:sym typeface="Arial"/>
                </a:rPr>
                <a:t>.</a:t>
              </a:r>
              <a:br>
                <a:rPr kumimoji="0" lang="hu-HU" sz="900" b="0" i="0" u="none" strike="noStrike" kern="0" cap="none" spc="0" normalizeH="0" baseline="0" noProof="0" dirty="0">
                  <a:ln>
                    <a:noFill/>
                  </a:ln>
                  <a:effectLst/>
                  <a:uLnTx/>
                  <a:uFillTx/>
                  <a:ea typeface="Arial"/>
                  <a:cs typeface="Arial"/>
                  <a:sym typeface="Arial"/>
                </a:rPr>
              </a:br>
              <a:r>
                <a:rPr kumimoji="0" lang="hu-HU" sz="900" b="0" i="0" u="sng" strike="noStrike" kern="0" cap="none" spc="0" normalizeH="0" baseline="0" noProof="0" dirty="0">
                  <a:ln>
                    <a:noFill/>
                  </a:ln>
                  <a:effectLst/>
                  <a:uLnTx/>
                  <a:uFillTx/>
                  <a:ea typeface="Arial"/>
                  <a:cs typeface="Arial"/>
                  <a:sym typeface="Arial"/>
                  <a:hlinkClick r:id="rId9">
                    <a:extLst>
                      <a:ext uri="{A12FA001-AC4F-418D-AE19-62706E023703}">
                        <ahyp:hlinkClr xmlns:ahyp="http://schemas.microsoft.com/office/drawing/2018/hyperlinkcolor" val="tx"/>
                      </a:ext>
                    </a:extLst>
                  </a:hlinkClick>
                </a:rPr>
                <a:t>Link</a:t>
              </a:r>
              <a:endParaRPr kumimoji="0" sz="900" b="0" i="0" u="none" strike="noStrike" kern="0" cap="none" spc="0" normalizeH="0" baseline="0" noProof="0" dirty="0">
                <a:ln>
                  <a:noFill/>
                </a:ln>
                <a:effectLst/>
                <a:uLnTx/>
                <a:uFillTx/>
                <a:ea typeface="Arial"/>
                <a:cs typeface="Arial"/>
                <a:sym typeface="Arial"/>
              </a:endParaRPr>
            </a:p>
          </p:txBody>
        </p:sp>
        <p:cxnSp>
          <p:nvCxnSpPr>
            <p:cNvPr id="32" name="Google Shape;1770;p19">
              <a:extLst>
                <a:ext uri="{FF2B5EF4-FFF2-40B4-BE49-F238E27FC236}">
                  <a16:creationId xmlns:a16="http://schemas.microsoft.com/office/drawing/2014/main" id="{C2B32561-CB43-BD48-F0FB-ABCBBAD58F76}"/>
                </a:ext>
              </a:extLst>
            </p:cNvPr>
            <p:cNvCxnSpPr>
              <a:endCxn id="30" idx="2"/>
            </p:cNvCxnSpPr>
            <p:nvPr/>
          </p:nvCxnSpPr>
          <p:spPr>
            <a:xfrm rot="10800000">
              <a:off x="4044888" y="3875836"/>
              <a:ext cx="0" cy="386100"/>
            </a:xfrm>
            <a:prstGeom prst="straightConnector1">
              <a:avLst/>
            </a:prstGeom>
            <a:noFill/>
            <a:ln w="12700" cap="sq" cmpd="sng">
              <a:solidFill>
                <a:srgbClr val="E0301E"/>
              </a:solidFill>
              <a:prstDash val="solid"/>
              <a:round/>
              <a:headEnd type="none" w="sm" len="sm"/>
              <a:tailEnd type="none" w="sm" len="sm"/>
            </a:ln>
          </p:spPr>
        </p:cxnSp>
        <p:sp>
          <p:nvSpPr>
            <p:cNvPr id="33" name="Google Shape;1771;p19">
              <a:extLst>
                <a:ext uri="{FF2B5EF4-FFF2-40B4-BE49-F238E27FC236}">
                  <a16:creationId xmlns:a16="http://schemas.microsoft.com/office/drawing/2014/main" id="{C924894F-9238-B0CF-7AC0-515D09819E17}"/>
                </a:ext>
              </a:extLst>
            </p:cNvPr>
            <p:cNvSpPr/>
            <p:nvPr/>
          </p:nvSpPr>
          <p:spPr>
            <a:xfrm>
              <a:off x="10777943" y="3629436"/>
              <a:ext cx="246400" cy="246400"/>
            </a:xfrm>
            <a:prstGeom prst="rect">
              <a:avLst/>
            </a:prstGeom>
            <a:solidFill>
              <a:srgbClr val="EB8C00"/>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FFFFFF"/>
                  </a:solidFill>
                  <a:effectLst/>
                  <a:uLnTx/>
                  <a:uFillTx/>
                  <a:latin typeface="Arial"/>
                  <a:ea typeface="Arial"/>
                  <a:cs typeface="Arial"/>
                  <a:sym typeface="Arial"/>
                </a:rPr>
                <a:t>20</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 name="Google Shape;1772;p19">
              <a:extLst>
                <a:ext uri="{FF2B5EF4-FFF2-40B4-BE49-F238E27FC236}">
                  <a16:creationId xmlns:a16="http://schemas.microsoft.com/office/drawing/2014/main" id="{30429BF6-8603-8153-7C04-5746D7E5E8DE}"/>
                </a:ext>
              </a:extLst>
            </p:cNvPr>
            <p:cNvSpPr/>
            <p:nvPr/>
          </p:nvSpPr>
          <p:spPr>
            <a:xfrm>
              <a:off x="10901132" y="1771585"/>
              <a:ext cx="1217600" cy="1004467"/>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1" i="0" u="none" strike="noStrike" kern="0" cap="none" spc="0" normalizeH="0" baseline="0" noProof="0" dirty="0">
                  <a:ln>
                    <a:noFill/>
                  </a:ln>
                  <a:solidFill>
                    <a:srgbClr val="EB8C00"/>
                  </a:solidFill>
                  <a:effectLst/>
                  <a:uLnTx/>
                  <a:uFillTx/>
                  <a:ea typeface="Arial"/>
                  <a:cs typeface="Arial"/>
                  <a:sym typeface="Arial"/>
                </a:rPr>
                <a:t>Олимпијска превара</a:t>
              </a:r>
              <a:endParaRPr kumimoji="0" lang="hu-HU" sz="900" b="1" i="0" u="none" strike="noStrike" kern="0" cap="none" spc="0" normalizeH="0" baseline="0" noProof="0" dirty="0">
                <a:ln>
                  <a:noFill/>
                </a:ln>
                <a:solidFill>
                  <a:srgbClr val="EB8C00"/>
                </a:solidFill>
                <a:effectLst/>
                <a:uLnTx/>
                <a:uFillTx/>
                <a:ea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0" i="0" u="none" strike="noStrike" kern="0" cap="none" spc="0" normalizeH="0" baseline="0" noProof="0" dirty="0">
                  <a:ln>
                    <a:noFill/>
                  </a:ln>
                  <a:effectLst/>
                  <a:uLnTx/>
                  <a:uFillTx/>
                  <a:ea typeface="Arial"/>
                  <a:cs typeface="Arial"/>
                  <a:sym typeface="Arial"/>
                </a:rPr>
                <a:t>Преваранти су </a:t>
              </a:r>
              <a:r>
                <a:rPr kumimoji="0" lang="sr-Cyrl-RS" sz="900" b="0" i="0" u="none" strike="noStrike" kern="0" cap="none" spc="0" normalizeH="0" baseline="0" noProof="0" dirty="0" err="1">
                  <a:ln>
                    <a:noFill/>
                  </a:ln>
                  <a:effectLst/>
                  <a:uLnTx/>
                  <a:uFillTx/>
                  <a:ea typeface="Arial"/>
                  <a:cs typeface="Arial"/>
                  <a:sym typeface="Arial"/>
                </a:rPr>
                <a:t>слал</a:t>
              </a:r>
              <a:r>
                <a:rPr lang="sr-Cyrl-RS" sz="900" kern="0" dirty="0">
                  <a:ea typeface="Arial"/>
                  <a:cs typeface="Arial"/>
                  <a:sym typeface="Arial"/>
                </a:rPr>
                <a:t>и мејлове у име олимпијских званичника тражећи донације од за борбу против пандемије</a:t>
              </a:r>
              <a:r>
                <a:rPr kumimoji="0" lang="hu-HU" sz="900" b="0" i="0" u="none" strike="noStrike" kern="0" cap="none" spc="0" normalizeH="0" baseline="0" noProof="0" dirty="0">
                  <a:ln>
                    <a:noFill/>
                  </a:ln>
                  <a:effectLst/>
                  <a:uLnTx/>
                  <a:uFillTx/>
                  <a:ea typeface="Arial"/>
                  <a:cs typeface="Arial"/>
                  <a:sym typeface="Arial"/>
                </a:rPr>
                <a:t>.</a:t>
              </a:r>
              <a:br>
                <a:rPr kumimoji="0" lang="hu-HU" sz="900" b="0" i="0" u="none" strike="noStrike" kern="0" cap="none" spc="0" normalizeH="0" baseline="0" noProof="0" dirty="0">
                  <a:ln>
                    <a:noFill/>
                  </a:ln>
                  <a:effectLst/>
                  <a:uLnTx/>
                  <a:uFillTx/>
                  <a:ea typeface="Arial"/>
                  <a:cs typeface="Arial"/>
                  <a:sym typeface="Arial"/>
                </a:rPr>
              </a:br>
              <a:r>
                <a:rPr kumimoji="0" lang="hu-HU" sz="900" b="0" i="0" u="sng" strike="noStrike" kern="0" cap="none" spc="0" normalizeH="0" baseline="0" noProof="0" dirty="0">
                  <a:ln>
                    <a:noFill/>
                  </a:ln>
                  <a:effectLst/>
                  <a:uLnTx/>
                  <a:uFillTx/>
                  <a:ea typeface="Arial"/>
                  <a:cs typeface="Arial"/>
                  <a:sym typeface="Arial"/>
                  <a:hlinkClick r:id="rId10">
                    <a:extLst>
                      <a:ext uri="{A12FA001-AC4F-418D-AE19-62706E023703}">
                        <ahyp:hlinkClr xmlns:ahyp="http://schemas.microsoft.com/office/drawing/2018/hyperlinkcolor" val="tx"/>
                      </a:ext>
                    </a:extLst>
                  </a:hlinkClick>
                </a:rPr>
                <a:t>Link</a:t>
              </a:r>
              <a:endParaRPr kumimoji="0" sz="900" b="0" i="0" u="none" strike="noStrike" kern="0" cap="none" spc="0" normalizeH="0" baseline="0" noProof="0" dirty="0">
                <a:ln>
                  <a:noFill/>
                </a:ln>
                <a:effectLst/>
                <a:uLnTx/>
                <a:uFillTx/>
                <a:ea typeface="Arial"/>
                <a:cs typeface="Arial"/>
                <a:sym typeface="Arial"/>
              </a:endParaRPr>
            </a:p>
          </p:txBody>
        </p:sp>
        <p:cxnSp>
          <p:nvCxnSpPr>
            <p:cNvPr id="35" name="Google Shape;1773;p19">
              <a:extLst>
                <a:ext uri="{FF2B5EF4-FFF2-40B4-BE49-F238E27FC236}">
                  <a16:creationId xmlns:a16="http://schemas.microsoft.com/office/drawing/2014/main" id="{F8578214-2871-D78E-179D-C2D5CCA2D13F}"/>
                </a:ext>
              </a:extLst>
            </p:cNvPr>
            <p:cNvCxnSpPr>
              <a:stCxn id="33" idx="0"/>
            </p:cNvCxnSpPr>
            <p:nvPr/>
          </p:nvCxnSpPr>
          <p:spPr>
            <a:xfrm rot="10800000" flipH="1">
              <a:off x="10901143" y="2927136"/>
              <a:ext cx="4800" cy="702300"/>
            </a:xfrm>
            <a:prstGeom prst="straightConnector1">
              <a:avLst/>
            </a:prstGeom>
            <a:noFill/>
            <a:ln w="12700" cap="sq" cmpd="sng">
              <a:solidFill>
                <a:srgbClr val="EB8C00"/>
              </a:solidFill>
              <a:prstDash val="solid"/>
              <a:round/>
              <a:headEnd type="none" w="sm" len="sm"/>
              <a:tailEnd type="none" w="sm" len="sm"/>
            </a:ln>
          </p:spPr>
        </p:cxnSp>
        <p:sp>
          <p:nvSpPr>
            <p:cNvPr id="36" name="Google Shape;1774;p19">
              <a:extLst>
                <a:ext uri="{FF2B5EF4-FFF2-40B4-BE49-F238E27FC236}">
                  <a16:creationId xmlns:a16="http://schemas.microsoft.com/office/drawing/2014/main" id="{AA63DECF-A34D-9709-BAEA-2F7AC2301541}"/>
                </a:ext>
              </a:extLst>
            </p:cNvPr>
            <p:cNvSpPr/>
            <p:nvPr/>
          </p:nvSpPr>
          <p:spPr>
            <a:xfrm>
              <a:off x="7071288" y="3629436"/>
              <a:ext cx="246400" cy="246400"/>
            </a:xfrm>
            <a:prstGeom prst="rect">
              <a:avLst/>
            </a:prstGeom>
            <a:solidFill>
              <a:srgbClr val="E0301E"/>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FFFFFF"/>
                  </a:solidFill>
                  <a:effectLst/>
                  <a:uLnTx/>
                  <a:uFillTx/>
                  <a:latin typeface="Arial"/>
                  <a:ea typeface="Arial"/>
                  <a:cs typeface="Arial"/>
                  <a:sym typeface="Arial"/>
                </a:rPr>
                <a:t>14</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1775;p19">
              <a:extLst>
                <a:ext uri="{FF2B5EF4-FFF2-40B4-BE49-F238E27FC236}">
                  <a16:creationId xmlns:a16="http://schemas.microsoft.com/office/drawing/2014/main" id="{C11FD2EC-BB77-4784-121F-C3B5AB451B4A}"/>
                </a:ext>
              </a:extLst>
            </p:cNvPr>
            <p:cNvSpPr/>
            <p:nvPr/>
          </p:nvSpPr>
          <p:spPr>
            <a:xfrm>
              <a:off x="7150098" y="4303051"/>
              <a:ext cx="2147708" cy="909716"/>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1" i="0" u="none" strike="noStrike" kern="0" cap="none" spc="0" normalizeH="0" baseline="0" noProof="0" dirty="0">
                  <a:ln>
                    <a:noFill/>
                  </a:ln>
                  <a:solidFill>
                    <a:srgbClr val="E0301E"/>
                  </a:solidFill>
                  <a:effectLst/>
                  <a:uLnTx/>
                  <a:uFillTx/>
                  <a:ea typeface="Arial"/>
                  <a:cs typeface="Arial"/>
                  <a:sym typeface="Arial"/>
                </a:rPr>
                <a:t>Преваранти се лажно представљају за званичнике</a:t>
              </a:r>
              <a:endParaRPr kumimoji="0" lang="hu-HU" sz="900" b="1" i="0" u="none" strike="noStrike" kern="0" cap="none" spc="0" normalizeH="0" baseline="0" noProof="0" dirty="0">
                <a:ln>
                  <a:noFill/>
                </a:ln>
                <a:solidFill>
                  <a:srgbClr val="E0301E"/>
                </a:solidFill>
                <a:effectLst/>
                <a:uLnTx/>
                <a:uFillTx/>
                <a:ea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r>
                <a:rPr kumimoji="0" lang="sr-Cyrl-RS" sz="900" b="0" i="0" u="none" strike="noStrike" kern="0" cap="none" spc="0" normalizeH="0" baseline="0" noProof="0" dirty="0">
                  <a:ln>
                    <a:noFill/>
                  </a:ln>
                  <a:effectLst/>
                  <a:uLnTx/>
                  <a:uFillTx/>
                  <a:ea typeface="Arial"/>
                  <a:cs typeface="Arial"/>
                  <a:sym typeface="Arial"/>
                </a:rPr>
                <a:t>Више од </a:t>
              </a:r>
              <a:r>
                <a:rPr kumimoji="0" lang="hu-HU" sz="900" b="0" i="0" u="none" strike="noStrike" kern="0" cap="none" spc="0" normalizeH="0" baseline="0" noProof="0" dirty="0">
                  <a:ln>
                    <a:noFill/>
                  </a:ln>
                  <a:effectLst/>
                  <a:uLnTx/>
                  <a:uFillTx/>
                  <a:ea typeface="Arial"/>
                  <a:cs typeface="Arial"/>
                  <a:sym typeface="Arial"/>
                </a:rPr>
                <a:t>110.000 </a:t>
              </a:r>
              <a:r>
                <a:rPr kumimoji="0" lang="sr-Cyrl-RS" sz="900" b="0" i="0" u="none" strike="noStrike" kern="0" cap="none" spc="0" normalizeH="0" baseline="0" noProof="0" dirty="0">
                  <a:ln>
                    <a:noFill/>
                  </a:ln>
                  <a:effectLst/>
                  <a:uLnTx/>
                  <a:uFillTx/>
                  <a:ea typeface="Arial"/>
                  <a:cs typeface="Arial"/>
                  <a:sym typeface="Arial"/>
                </a:rPr>
                <a:t>долара</a:t>
              </a:r>
              <a:r>
                <a:rPr kumimoji="0" lang="hu-HU" sz="900" b="0" i="0" u="none" strike="noStrike" kern="0" cap="none" spc="0" normalizeH="0" baseline="0" noProof="0" dirty="0">
                  <a:ln>
                    <a:noFill/>
                  </a:ln>
                  <a:effectLst/>
                  <a:uLnTx/>
                  <a:uFillTx/>
                  <a:ea typeface="Arial"/>
                  <a:cs typeface="Arial"/>
                  <a:sym typeface="Arial"/>
                </a:rPr>
                <a:t> </a:t>
              </a:r>
              <a:r>
                <a:rPr kumimoji="0" lang="sr-Cyrl-RS" sz="900" b="0" i="0" u="none" strike="noStrike" kern="0" cap="none" spc="0" normalizeH="0" baseline="0" noProof="0" dirty="0">
                  <a:ln>
                    <a:noFill/>
                  </a:ln>
                  <a:effectLst/>
                  <a:uLnTx/>
                  <a:uFillTx/>
                  <a:ea typeface="Arial"/>
                  <a:cs typeface="Arial"/>
                  <a:sym typeface="Arial"/>
                </a:rPr>
                <a:t>украдено је у превари у којој су се претварали да су службеници Министарства здравља</a:t>
              </a:r>
              <a:r>
                <a:rPr kumimoji="0" lang="hu-HU" sz="900" b="0" i="0" u="none" strike="noStrike" kern="0" cap="none" spc="0" normalizeH="0" baseline="0" noProof="0" dirty="0">
                  <a:ln>
                    <a:noFill/>
                  </a:ln>
                  <a:effectLst/>
                  <a:uLnTx/>
                  <a:uFillTx/>
                  <a:ea typeface="Arial"/>
                  <a:cs typeface="Arial"/>
                  <a:sym typeface="Arial"/>
                </a:rPr>
                <a:t>.</a:t>
              </a:r>
              <a:br>
                <a:rPr kumimoji="0" lang="hu-HU" sz="900" b="0" i="0" u="none" strike="noStrike" kern="0" cap="none" spc="0" normalizeH="0" baseline="0" noProof="0" dirty="0">
                  <a:ln>
                    <a:noFill/>
                  </a:ln>
                  <a:effectLst/>
                  <a:uLnTx/>
                  <a:uFillTx/>
                  <a:ea typeface="Arial"/>
                  <a:cs typeface="Arial"/>
                  <a:sym typeface="Arial"/>
                </a:rPr>
              </a:br>
              <a:r>
                <a:rPr kumimoji="0" lang="hu-HU" sz="900" b="0" i="0" u="sng" strike="noStrike" kern="0" cap="none" spc="0" normalizeH="0" baseline="0" noProof="0" dirty="0">
                  <a:ln>
                    <a:noFill/>
                  </a:ln>
                  <a:effectLst/>
                  <a:uLnTx/>
                  <a:uFillTx/>
                  <a:ea typeface="Arial"/>
                  <a:cs typeface="Arial"/>
                  <a:sym typeface="Arial"/>
                  <a:hlinkClick r:id="rId11">
                    <a:extLst>
                      <a:ext uri="{A12FA001-AC4F-418D-AE19-62706E023703}">
                        <ahyp:hlinkClr xmlns:ahyp="http://schemas.microsoft.com/office/drawing/2018/hyperlinkcolor" val="tx"/>
                      </a:ext>
                    </a:extLst>
                  </a:hlinkClick>
                </a:rPr>
                <a:t>Link</a:t>
              </a:r>
              <a:endParaRPr kumimoji="0" sz="900" b="0" i="0" u="none" strike="noStrike" kern="0" cap="none" spc="0" normalizeH="0" baseline="0" noProof="0" dirty="0">
                <a:ln>
                  <a:noFill/>
                </a:ln>
                <a:effectLst/>
                <a:uLnTx/>
                <a:uFillTx/>
                <a:ea typeface="Arial"/>
                <a:cs typeface="Arial"/>
                <a:sym typeface="Arial"/>
              </a:endParaRPr>
            </a:p>
          </p:txBody>
        </p:sp>
        <p:cxnSp>
          <p:nvCxnSpPr>
            <p:cNvPr id="38" name="Google Shape;1776;p19">
              <a:extLst>
                <a:ext uri="{FF2B5EF4-FFF2-40B4-BE49-F238E27FC236}">
                  <a16:creationId xmlns:a16="http://schemas.microsoft.com/office/drawing/2014/main" id="{98FB3D06-4D4A-BE21-3F59-221FED6C779E}"/>
                </a:ext>
              </a:extLst>
            </p:cNvPr>
            <p:cNvCxnSpPr>
              <a:endCxn id="36" idx="2"/>
            </p:cNvCxnSpPr>
            <p:nvPr/>
          </p:nvCxnSpPr>
          <p:spPr>
            <a:xfrm rot="10800000">
              <a:off x="7194488" y="3875836"/>
              <a:ext cx="0" cy="386100"/>
            </a:xfrm>
            <a:prstGeom prst="straightConnector1">
              <a:avLst/>
            </a:prstGeom>
            <a:noFill/>
            <a:ln w="12700" cap="sq" cmpd="sng">
              <a:solidFill>
                <a:srgbClr val="E0301E"/>
              </a:solidFill>
              <a:prstDash val="solid"/>
              <a:round/>
              <a:headEnd type="none" w="sm" len="sm"/>
              <a:tailEnd type="none" w="sm" len="sm"/>
            </a:ln>
          </p:spPr>
        </p:cxnSp>
        <p:sp>
          <p:nvSpPr>
            <p:cNvPr id="39" name="Google Shape;1777;p19">
              <a:extLst>
                <a:ext uri="{FF2B5EF4-FFF2-40B4-BE49-F238E27FC236}">
                  <a16:creationId xmlns:a16="http://schemas.microsoft.com/office/drawing/2014/main" id="{C27ACFD2-F1BB-C135-B979-6DEC23723C64}"/>
                </a:ext>
              </a:extLst>
            </p:cNvPr>
            <p:cNvSpPr txBox="1"/>
            <p:nvPr/>
          </p:nvSpPr>
          <p:spPr>
            <a:xfrm>
              <a:off x="9324957" y="3629388"/>
              <a:ext cx="451600" cy="246400"/>
            </a:xfrm>
            <a:prstGeom prst="rect">
              <a:avLst/>
            </a:prstGeom>
            <a:solidFill>
              <a:srgbClr val="DEDEDE"/>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solidFill>
                    <a:srgbClr val="7D7D7D"/>
                  </a:solidFill>
                  <a:effectLst/>
                  <a:uLnTx/>
                  <a:uFillTx/>
                  <a:latin typeface="Arial"/>
                  <a:ea typeface="Arial"/>
                  <a:cs typeface="Arial"/>
                  <a:sym typeface="Arial"/>
                </a:rPr>
                <a:t>May</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22610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6B21E7-F7B3-9DE2-FF6D-6862DE0C23F8}"/>
              </a:ext>
            </a:extLst>
          </p:cNvPr>
          <p:cNvSpPr>
            <a:spLocks noGrp="1"/>
          </p:cNvSpPr>
          <p:nvPr>
            <p:ph type="body" sz="quarter" idx="13"/>
          </p:nvPr>
        </p:nvSpPr>
        <p:spPr>
          <a:xfrm>
            <a:off x="0" y="276447"/>
            <a:ext cx="12192000" cy="6315739"/>
          </a:xfrm>
          <a:solidFill>
            <a:srgbClr val="002060"/>
          </a:solidFill>
          <a:effectLst>
            <a:outerShdw blurRad="50800" dist="38100" dir="2700000" algn="tl" rotWithShape="0">
              <a:prstClr val="black">
                <a:alpha val="40000"/>
              </a:prstClr>
            </a:outerShdw>
          </a:effectLst>
        </p:spPr>
        <p:txBody>
          <a:bodyPr/>
          <a:lstStyle/>
          <a:p>
            <a:pPr algn="ctr"/>
            <a:endParaRPr lang="sr-RS" sz="3200" dirty="0">
              <a:solidFill>
                <a:schemeClr val="bg1"/>
              </a:solidFill>
              <a:latin typeface="+mn-lt"/>
            </a:endParaRPr>
          </a:p>
        </p:txBody>
      </p:sp>
      <p:sp>
        <p:nvSpPr>
          <p:cNvPr id="9" name="Google Shape;1478;p5">
            <a:extLst>
              <a:ext uri="{FF2B5EF4-FFF2-40B4-BE49-F238E27FC236}">
                <a16:creationId xmlns:a16="http://schemas.microsoft.com/office/drawing/2014/main" id="{41214594-8744-A4E6-4144-23AEB71A3E60}"/>
              </a:ext>
            </a:extLst>
          </p:cNvPr>
          <p:cNvSpPr txBox="1">
            <a:spLocks/>
          </p:cNvSpPr>
          <p:nvPr/>
        </p:nvSpPr>
        <p:spPr>
          <a:xfrm>
            <a:off x="442912" y="0"/>
            <a:ext cx="4344987" cy="6858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L="914400" marR="0" lvl="1"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L="1371600" marR="0" lvl="2"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L="1828800" marR="0" lvl="3"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L="2286000" marR="0" lvl="4"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L="2743200" marR="0" lvl="5"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L="3200400" marR="0" lvl="6"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L="3657600" marR="0" lvl="7"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L="4114800" marR="0" lvl="8" indent="-22860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pPr marL="0" marR="0" lvl="0" indent="0" algn="l" defTabSz="914400" rtl="0" eaLnBrk="1" fontAlgn="auto" latinLnBrk="0" hangingPunct="1">
              <a:lnSpc>
                <a:spcPct val="95000"/>
              </a:lnSpc>
              <a:spcBef>
                <a:spcPts val="0"/>
              </a:spcBef>
              <a:spcAft>
                <a:spcPts val="0"/>
              </a:spcAft>
              <a:buClr>
                <a:srgbClr val="FFFFFF"/>
              </a:buClr>
              <a:buSzPts val="65000"/>
              <a:buFont typeface="Arial"/>
              <a:buNone/>
              <a:tabLst/>
              <a:defRPr/>
            </a:pPr>
            <a:r>
              <a:rPr kumimoji="0" lang="hu-HU" sz="65000" b="0" i="0" u="none" strike="noStrike" kern="0" cap="none" spc="0" normalizeH="0" baseline="0" noProof="0" dirty="0">
                <a:ln>
                  <a:noFill/>
                </a:ln>
                <a:solidFill>
                  <a:srgbClr val="FFFFFF"/>
                </a:solidFill>
                <a:effectLst/>
                <a:uLnTx/>
                <a:uFillTx/>
                <a:latin typeface="+mn-lt"/>
                <a:cs typeface="Arial"/>
                <a:sym typeface="Arial"/>
              </a:rPr>
              <a:t>2</a:t>
            </a:r>
          </a:p>
        </p:txBody>
      </p:sp>
      <p:sp>
        <p:nvSpPr>
          <p:cNvPr id="10" name="Google Shape;1477;p5">
            <a:extLst>
              <a:ext uri="{FF2B5EF4-FFF2-40B4-BE49-F238E27FC236}">
                <a16:creationId xmlns:a16="http://schemas.microsoft.com/office/drawing/2014/main" id="{09BDFC91-0659-D6D0-AE25-ADA00BBC3B3C}"/>
              </a:ext>
            </a:extLst>
          </p:cNvPr>
          <p:cNvSpPr txBox="1">
            <a:spLocks/>
          </p:cNvSpPr>
          <p:nvPr/>
        </p:nvSpPr>
        <p:spPr>
          <a:xfrm>
            <a:off x="4951413" y="2103438"/>
            <a:ext cx="5840634" cy="25642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85000"/>
              </a:lnSpc>
              <a:spcBef>
                <a:spcPts val="0"/>
              </a:spcBef>
              <a:spcAft>
                <a:spcPts val="0"/>
              </a:spcAft>
              <a:buClr>
                <a:srgbClr val="FFFFFF"/>
              </a:buClr>
              <a:buSzPts val="4000"/>
              <a:buFont typeface="Arial"/>
              <a:buNone/>
              <a:tabLst/>
              <a:defRPr/>
            </a:pPr>
            <a:r>
              <a:rPr kumimoji="0" lang="sr-Cyrl-RS" sz="4000" b="0" i="0" u="none" strike="noStrike" kern="0" cap="none" spc="0" normalizeH="0" baseline="0" noProof="0" dirty="0">
                <a:ln>
                  <a:noFill/>
                </a:ln>
                <a:solidFill>
                  <a:srgbClr val="FFFFFF"/>
                </a:solidFill>
                <a:effectLst/>
                <a:uLnTx/>
                <a:uFillTx/>
                <a:latin typeface="Arial"/>
                <a:cs typeface="Arial"/>
                <a:sym typeface="Arial"/>
              </a:rPr>
              <a:t>Шта је форензичко рачуноводство и зашто је значајно </a:t>
            </a:r>
            <a:endParaRPr kumimoji="0" lang="sr-Latn-RS" sz="40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39234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CC8B57-4D11-E27F-D96D-C1A68A2278F9}"/>
              </a:ext>
            </a:extLst>
          </p:cNvPr>
          <p:cNvSpPr>
            <a:spLocks noGrp="1"/>
          </p:cNvSpPr>
          <p:nvPr>
            <p:ph type="body" sz="quarter" idx="13"/>
          </p:nvPr>
        </p:nvSpPr>
        <p:spPr>
          <a:xfrm>
            <a:off x="758686" y="672898"/>
            <a:ext cx="10515599" cy="507831"/>
          </a:xfrm>
          <a:solidFill>
            <a:srgbClr val="002060"/>
          </a:solidFill>
          <a:effectLst>
            <a:outerShdw blurRad="50800" dist="38100" dir="2700000" algn="tl" rotWithShape="0">
              <a:prstClr val="black">
                <a:alpha val="40000"/>
              </a:prstClr>
            </a:outerShdw>
          </a:effectLst>
        </p:spPr>
        <p:txBody>
          <a:bodyPr/>
          <a:lstStyle/>
          <a:p>
            <a:pPr algn="ctr"/>
            <a:r>
              <a:rPr lang="sr-Cyrl-RS" sz="3000" dirty="0">
                <a:solidFill>
                  <a:schemeClr val="bg1"/>
                </a:solidFill>
                <a:latin typeface="+mn-lt"/>
              </a:rPr>
              <a:t>Форензичко рачуноводство</a:t>
            </a:r>
            <a:endParaRPr lang="sr-RS" sz="3000" dirty="0">
              <a:solidFill>
                <a:schemeClr val="bg1"/>
              </a:solidFill>
              <a:latin typeface="+mn-lt"/>
            </a:endParaRPr>
          </a:p>
        </p:txBody>
      </p:sp>
      <p:sp>
        <p:nvSpPr>
          <p:cNvPr id="6" name="Google Shape;698;p77">
            <a:extLst>
              <a:ext uri="{FF2B5EF4-FFF2-40B4-BE49-F238E27FC236}">
                <a16:creationId xmlns:a16="http://schemas.microsoft.com/office/drawing/2014/main" id="{398DA4C9-A1C8-444E-FE75-5CCDC90BBD53}"/>
              </a:ext>
            </a:extLst>
          </p:cNvPr>
          <p:cNvSpPr txBox="1"/>
          <p:nvPr/>
        </p:nvSpPr>
        <p:spPr>
          <a:xfrm>
            <a:off x="520096" y="1358199"/>
            <a:ext cx="1844287" cy="4486356"/>
          </a:xfrm>
          <a:prstGeom prst="rect">
            <a:avLst/>
          </a:prstGeom>
          <a:solidFill>
            <a:srgbClr val="002060"/>
          </a:solidFill>
          <a:effectLst>
            <a:outerShdw blurRad="50800" dist="38100" dir="2700000" algn="tl" rotWithShape="0">
              <a:prstClr val="black">
                <a:alpha val="40000"/>
              </a:prstClr>
            </a:outerShdw>
          </a:effectLst>
        </p:spPr>
        <p:txBody>
          <a:bodyPr wrap="square" anchor="b" anchorCtr="0">
            <a:spAutoFit/>
          </a:bodyPr>
          <a:lstStyle>
            <a:lvl1pPr indent="0" algn="ctr">
              <a:lnSpc>
                <a:spcPct val="90000"/>
              </a:lnSpc>
              <a:spcBef>
                <a:spcPts val="1000"/>
              </a:spcBef>
              <a:buFont typeface="Arial" panose="020B0604020202020204" pitchFamily="34" charset="0"/>
              <a:buNone/>
              <a:defRPr sz="3000" b="1" i="0">
                <a:solidFill>
                  <a:schemeClr val="bg1"/>
                </a:solidFill>
                <a:ea typeface="Verdana" panose="020B0604030504040204" pitchFamily="34" charset="0"/>
                <a:cs typeface="Verdana" panose="020B0604030504040204" pitchFamily="34" charset="0"/>
              </a:defRPr>
            </a:lvl1pPr>
            <a:lvl2pPr indent="0">
              <a:lnSpc>
                <a:spcPct val="90000"/>
              </a:lnSpc>
              <a:spcBef>
                <a:spcPts val="500"/>
              </a:spcBef>
              <a:buFont typeface="Arial" panose="020B0604020202020204" pitchFamily="34" charset="0"/>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indent="0">
              <a:lnSpc>
                <a:spcPct val="90000"/>
              </a:lnSpc>
              <a:spcBef>
                <a:spcPts val="500"/>
              </a:spcBef>
              <a:buFont typeface="Arial" panose="020B0604020202020204" pitchFamily="34" charse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indent="0">
              <a:lnSpc>
                <a:spcPct val="90000"/>
              </a:lnSpc>
              <a:spcBef>
                <a:spcPts val="500"/>
              </a:spcBef>
              <a:buFont typeface="Arial" panose="020B0604020202020204" pitchFamily="34" charse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indent="0">
              <a:lnSpc>
                <a:spcPct val="90000"/>
              </a:lnSpc>
              <a:spcBef>
                <a:spcPts val="500"/>
              </a:spcBef>
              <a:buFont typeface="Arial" panose="020B0604020202020204" pitchFamily="34" charse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sr-Cyrl-RS" sz="1400" dirty="0"/>
              <a:t>Форензичко рачуноводство усмерено је на откривање и документовање финансијских превара</a:t>
            </a:r>
            <a:r>
              <a:rPr lang="sr-Latn-RS" sz="1400" dirty="0"/>
              <a:t>.</a:t>
            </a:r>
          </a:p>
          <a:p>
            <a:pPr algn="l"/>
            <a:r>
              <a:rPr lang="sr-Cyrl-RS" sz="1400" dirty="0"/>
              <a:t>Примарни циљ форензичког рачуноводства је </a:t>
            </a:r>
            <a:r>
              <a:rPr lang="sr-Cyrl-RS" sz="1400" dirty="0">
                <a:solidFill>
                  <a:schemeClr val="bg2">
                    <a:lumMod val="50000"/>
                  </a:schemeClr>
                </a:solidFill>
              </a:rPr>
              <a:t>идентификација и анализа сумњивих трансакција</a:t>
            </a:r>
            <a:r>
              <a:rPr lang="sr-Cyrl-RS" sz="1400" dirty="0"/>
              <a:t>, односно утврђивање ко је починио превару, како се догодила, износ новца који је у питању и како спречити да се то понови у будућности</a:t>
            </a:r>
            <a:r>
              <a:rPr lang="sr-Latn-RS" sz="1400" dirty="0"/>
              <a:t>.</a:t>
            </a:r>
          </a:p>
        </p:txBody>
      </p:sp>
      <p:sp>
        <p:nvSpPr>
          <p:cNvPr id="7" name="Arrow: Right 6">
            <a:extLst>
              <a:ext uri="{FF2B5EF4-FFF2-40B4-BE49-F238E27FC236}">
                <a16:creationId xmlns:a16="http://schemas.microsoft.com/office/drawing/2014/main" id="{1E7B8A25-E8AD-959C-7886-3D634E146ABC}"/>
              </a:ext>
            </a:extLst>
          </p:cNvPr>
          <p:cNvSpPr/>
          <p:nvPr/>
        </p:nvSpPr>
        <p:spPr>
          <a:xfrm>
            <a:off x="2433080" y="3456634"/>
            <a:ext cx="419879" cy="289487"/>
          </a:xfrm>
          <a:prstGeom prst="rightArrow">
            <a:avLst/>
          </a:prstGeom>
          <a:solidFill>
            <a:srgbClr val="002060"/>
          </a:solidFill>
          <a:ln>
            <a:noFill/>
          </a:ln>
        </p:spPr>
        <p:txBody>
          <a:bodyPr spcFirstLastPara="1" wrap="square" lIns="59400" tIns="59400" rIns="61200" bIns="59400" anchor="t" anchorCtr="0">
            <a:noAutofit/>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a:endParaRPr>
          </a:p>
        </p:txBody>
      </p:sp>
      <p:sp>
        <p:nvSpPr>
          <p:cNvPr id="8" name="Rectangle 7">
            <a:extLst>
              <a:ext uri="{FF2B5EF4-FFF2-40B4-BE49-F238E27FC236}">
                <a16:creationId xmlns:a16="http://schemas.microsoft.com/office/drawing/2014/main" id="{8F5C3D5C-2BF8-7300-B7C8-E200AF193103}"/>
              </a:ext>
            </a:extLst>
          </p:cNvPr>
          <p:cNvSpPr/>
          <p:nvPr/>
        </p:nvSpPr>
        <p:spPr>
          <a:xfrm>
            <a:off x="2887659" y="1708551"/>
            <a:ext cx="2522574" cy="3970318"/>
          </a:xfrm>
          <a:prstGeom prst="rect">
            <a:avLst/>
          </a:prstGeom>
          <a:ln>
            <a:solidFill>
              <a:srgbClr val="7D7D7D"/>
            </a:solidFill>
            <a:prstDash val="dash"/>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Cyrl-RS" sz="1200" b="1" i="0" u="none" strike="noStrike" kern="0" cap="none" spc="0" normalizeH="0" baseline="0" noProof="0" dirty="0">
                <a:ln>
                  <a:noFill/>
                </a:ln>
                <a:solidFill>
                  <a:srgbClr val="000000"/>
                </a:solidFill>
                <a:effectLst/>
                <a:uLnTx/>
                <a:uFillTx/>
                <a:cs typeface="Arial"/>
              </a:rPr>
              <a:t>Сумњива трансакција </a:t>
            </a:r>
            <a:r>
              <a:rPr kumimoji="0" lang="sr-Cyrl-RS" sz="1200" b="0" i="0" u="none" strike="noStrike" kern="0" cap="none" spc="0" normalizeH="0" baseline="0" noProof="0" dirty="0">
                <a:ln>
                  <a:noFill/>
                </a:ln>
                <a:solidFill>
                  <a:srgbClr val="000000"/>
                </a:solidFill>
                <a:effectLst/>
                <a:uLnTx/>
                <a:uFillTx/>
                <a:cs typeface="Arial"/>
              </a:rPr>
              <a:t>је она која изазива питања, ређе услед висине њеног износа а чешће услед чињенице да трансакција одступа од норме или пословних очекивања</a:t>
            </a:r>
            <a:r>
              <a:rPr kumimoji="0" lang="sr-Latn-RS" sz="1200" b="0" i="0" u="none" strike="noStrike" kern="0" cap="none" spc="0" normalizeH="0" baseline="0" noProof="0" dirty="0">
                <a:ln>
                  <a:noFill/>
                </a:ln>
                <a:solidFill>
                  <a:srgbClr val="000000"/>
                </a:solidFill>
                <a:effectLst/>
                <a:uLnTx/>
                <a:uFillTx/>
                <a:cs typeface="Arial"/>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sr-Latn-RS" sz="1200" b="0" i="0" u="none" strike="noStrike" kern="0" cap="none" spc="0" normalizeH="0" baseline="0" noProof="0" dirty="0">
                <a:ln>
                  <a:noFill/>
                </a:ln>
                <a:solidFill>
                  <a:srgbClr val="000000"/>
                </a:solidFill>
                <a:effectLst/>
                <a:uLnTx/>
                <a:uFillTx/>
                <a:cs typeface="Arial"/>
              </a:rPr>
              <a:t> </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000000"/>
                </a:solidFill>
                <a:effectLst/>
                <a:uLnTx/>
                <a:uFillTx/>
                <a:cs typeface="Arial"/>
              </a:rPr>
              <a:t>Често су недоследне са познатим финансијским навикама привредног друштва, његовим пословним активностима или профилом ризика, могу бити неуобичајено велике или превише учестале у поређењу са уобичајеном пословном праксом </a:t>
            </a:r>
            <a:r>
              <a:rPr kumimoji="0" lang="sr-Cyrl-RS" sz="1200" b="0" i="0" u="none" strike="noStrike" kern="0" cap="none" spc="0" normalizeH="0" baseline="0" noProof="0" dirty="0" err="1">
                <a:ln>
                  <a:noFill/>
                </a:ln>
                <a:solidFill>
                  <a:srgbClr val="000000"/>
                </a:solidFill>
                <a:effectLst/>
                <a:uLnTx/>
                <a:uFillTx/>
                <a:cs typeface="Arial"/>
              </a:rPr>
              <a:t>друштв</a:t>
            </a:r>
            <a:r>
              <a:rPr kumimoji="0" lang="sr-Latn-RS" sz="1200" b="0" i="0" u="none" strike="noStrike" kern="0" cap="none" spc="0" normalizeH="0" baseline="0" noProof="0" dirty="0">
                <a:ln>
                  <a:noFill/>
                </a:ln>
                <a:solidFill>
                  <a:srgbClr val="000000"/>
                </a:solidFill>
                <a:effectLst/>
                <a:uLnTx/>
                <a:uFillTx/>
                <a:cs typeface="Arial"/>
              </a:rPr>
              <a:t>a</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000000"/>
                </a:solidFill>
                <a:effectLst/>
                <a:uLnTx/>
                <a:uFillTx/>
                <a:cs typeface="Arial"/>
              </a:rPr>
              <a:t>Често им недостаје јасна економска сврха</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000000"/>
                </a:solidFill>
                <a:effectLst/>
                <a:uLnTx/>
                <a:uFillTx/>
                <a:cs typeface="Arial"/>
              </a:rPr>
              <a:t>Често се чине претерано сложеном за своју наведену сврху</a:t>
            </a:r>
            <a:endParaRPr kumimoji="0" lang="sr-Latn-RS" sz="1200" b="0" i="0" u="none" strike="noStrike" kern="0" cap="none" spc="0" normalizeH="0" baseline="0" noProof="0" dirty="0">
              <a:ln>
                <a:noFill/>
              </a:ln>
              <a:solidFill>
                <a:srgbClr val="000000"/>
              </a:solidFill>
              <a:effectLst/>
              <a:uLnTx/>
              <a:uFillTx/>
              <a:cs typeface="Arial"/>
            </a:endParaRPr>
          </a:p>
        </p:txBody>
      </p:sp>
      <p:sp>
        <p:nvSpPr>
          <p:cNvPr id="9" name="Rectangle 8">
            <a:extLst>
              <a:ext uri="{FF2B5EF4-FFF2-40B4-BE49-F238E27FC236}">
                <a16:creationId xmlns:a16="http://schemas.microsoft.com/office/drawing/2014/main" id="{8300710E-484E-22CD-ACA4-97CFB8887FEF}"/>
              </a:ext>
            </a:extLst>
          </p:cNvPr>
          <p:cNvSpPr/>
          <p:nvPr/>
        </p:nvSpPr>
        <p:spPr>
          <a:xfrm>
            <a:off x="5899512" y="1644610"/>
            <a:ext cx="5799593" cy="3000821"/>
          </a:xfrm>
          <a:prstGeom prst="rect">
            <a:avLst/>
          </a:prstGeom>
        </p:spPr>
        <p:txBody>
          <a:bodyPr wrap="square">
            <a:spAutoFit/>
          </a:bodyPr>
          <a:lstStyle/>
          <a:p>
            <a:r>
              <a:rPr lang="sr-Cyrl-RS" sz="1200" b="1" dirty="0">
                <a:solidFill>
                  <a:srgbClr val="000000"/>
                </a:solidFill>
              </a:rPr>
              <a:t>Форензичко рачуноводство се примењује</a:t>
            </a:r>
            <a:r>
              <a:rPr lang="sr-Latn-RS" sz="1200" b="1" dirty="0">
                <a:solidFill>
                  <a:srgbClr val="000000"/>
                </a:solidFill>
              </a:rPr>
              <a:t>:</a:t>
            </a:r>
          </a:p>
          <a:p>
            <a:endParaRPr lang="sr-Latn-RS" sz="1200" b="1" dirty="0">
              <a:solidFill>
                <a:srgbClr val="000000"/>
              </a:solidFill>
            </a:endParaRPr>
          </a:p>
          <a:p>
            <a:pPr marL="171450" indent="-171450">
              <a:spcBef>
                <a:spcPts val="600"/>
              </a:spcBef>
              <a:spcAft>
                <a:spcPts val="600"/>
              </a:spcAft>
              <a:buFont typeface="Wingdings" panose="05000000000000000000" pitchFamily="2" charset="2"/>
              <a:buChar char="q"/>
            </a:pPr>
            <a:r>
              <a:rPr lang="sr-Cyrl-RS" sz="1200" dirty="0">
                <a:solidFill>
                  <a:srgbClr val="000000"/>
                </a:solidFill>
              </a:rPr>
              <a:t>У осигуравајућим друштвима, приликом анализе одштетних захтева</a:t>
            </a:r>
            <a:endParaRPr lang="sr-Latn-RS" sz="1200" dirty="0">
              <a:solidFill>
                <a:srgbClr val="000000"/>
              </a:solidFill>
            </a:endParaRPr>
          </a:p>
          <a:p>
            <a:pPr marL="171450" indent="-171450">
              <a:spcBef>
                <a:spcPts val="600"/>
              </a:spcBef>
              <a:spcAft>
                <a:spcPts val="600"/>
              </a:spcAft>
              <a:buFont typeface="Wingdings" panose="05000000000000000000" pitchFamily="2" charset="2"/>
              <a:buChar char="q"/>
            </a:pPr>
            <a:r>
              <a:rPr lang="sr-Cyrl-RS" sz="1200" dirty="0">
                <a:solidFill>
                  <a:srgbClr val="000000"/>
                </a:solidFill>
              </a:rPr>
              <a:t>Приликом</a:t>
            </a:r>
            <a:r>
              <a:rPr lang="sr-Latn-RS" sz="1200" dirty="0">
                <a:solidFill>
                  <a:srgbClr val="000000"/>
                </a:solidFill>
              </a:rPr>
              <a:t> Due </a:t>
            </a:r>
            <a:r>
              <a:rPr lang="sr-Latn-RS" sz="1200" dirty="0" err="1">
                <a:solidFill>
                  <a:srgbClr val="000000"/>
                </a:solidFill>
              </a:rPr>
              <a:t>Diligence</a:t>
            </a:r>
            <a:r>
              <a:rPr lang="sr-Latn-RS" sz="1200" dirty="0">
                <a:solidFill>
                  <a:srgbClr val="000000"/>
                </a:solidFill>
              </a:rPr>
              <a:t> (</a:t>
            </a:r>
            <a:r>
              <a:rPr lang="sr-Cyrl-RS" sz="1200" dirty="0">
                <a:solidFill>
                  <a:srgbClr val="000000"/>
                </a:solidFill>
              </a:rPr>
              <a:t>дубинских финансијских анализа</a:t>
            </a:r>
            <a:r>
              <a:rPr lang="sr-Latn-RS" sz="1200" dirty="0">
                <a:solidFill>
                  <a:srgbClr val="000000"/>
                </a:solidFill>
              </a:rPr>
              <a:t>) </a:t>
            </a:r>
            <a:r>
              <a:rPr lang="sr-Cyrl-RS" sz="1200" dirty="0">
                <a:solidFill>
                  <a:srgbClr val="000000"/>
                </a:solidFill>
              </a:rPr>
              <a:t>процеса у циљу утврђивања тачности финансијских података и процене финансијских и пословних ризика</a:t>
            </a:r>
            <a:endParaRPr lang="sr-Latn-RS" sz="1200" dirty="0">
              <a:solidFill>
                <a:srgbClr val="000000"/>
              </a:solidFill>
            </a:endParaRPr>
          </a:p>
          <a:p>
            <a:pPr marL="171450" indent="-171450">
              <a:spcBef>
                <a:spcPts val="600"/>
              </a:spcBef>
              <a:spcAft>
                <a:spcPts val="600"/>
              </a:spcAft>
              <a:buFont typeface="Wingdings" panose="05000000000000000000" pitchFamily="2" charset="2"/>
              <a:buChar char="q"/>
            </a:pPr>
            <a:r>
              <a:rPr lang="sr-Cyrl-RS" sz="1200" dirty="0">
                <a:solidFill>
                  <a:srgbClr val="000000"/>
                </a:solidFill>
              </a:rPr>
              <a:t>У судским поступцима, у циљу анализе основаности предмета и утврђивања штете</a:t>
            </a:r>
            <a:endParaRPr lang="sr-Latn-RS" sz="1200" dirty="0">
              <a:solidFill>
                <a:srgbClr val="000000"/>
              </a:solidFill>
            </a:endParaRPr>
          </a:p>
          <a:p>
            <a:pPr marL="171450" indent="-171450">
              <a:spcBef>
                <a:spcPts val="600"/>
              </a:spcBef>
              <a:spcAft>
                <a:spcPts val="600"/>
              </a:spcAft>
              <a:buFont typeface="Wingdings" panose="05000000000000000000" pitchFamily="2" charset="2"/>
              <a:buChar char="q"/>
            </a:pPr>
            <a:r>
              <a:rPr lang="sr-Cyrl-RS" sz="1200" dirty="0">
                <a:solidFill>
                  <a:srgbClr val="000000"/>
                </a:solidFill>
              </a:rPr>
              <a:t>Приликом интерних или екстерних истрага, у циљу идентификације да ли се догодила превара, на који начин се догодила, и које су финансијске последице преваре</a:t>
            </a:r>
            <a:endParaRPr lang="sr-Latn-RS" sz="1200" dirty="0">
              <a:solidFill>
                <a:srgbClr val="000000"/>
              </a:solidFill>
            </a:endParaRPr>
          </a:p>
          <a:p>
            <a:pPr marL="171450" indent="-171450">
              <a:spcBef>
                <a:spcPts val="600"/>
              </a:spcBef>
              <a:spcAft>
                <a:spcPts val="600"/>
              </a:spcAft>
              <a:buFont typeface="Wingdings" panose="05000000000000000000" pitchFamily="2" charset="2"/>
              <a:buChar char="q"/>
            </a:pPr>
            <a:r>
              <a:rPr lang="sr-Cyrl-RS" sz="1200" dirty="0">
                <a:solidFill>
                  <a:srgbClr val="000000"/>
                </a:solidFill>
              </a:rPr>
              <a:t>У стечајним поступцима, за које може бити од кључног значаја и омогућити значајне анализе</a:t>
            </a:r>
            <a:r>
              <a:rPr lang="sr-Latn-RS" sz="1200" dirty="0">
                <a:solidFill>
                  <a:srgbClr val="000000"/>
                </a:solidFill>
              </a:rPr>
              <a:t>:</a:t>
            </a:r>
          </a:p>
        </p:txBody>
      </p:sp>
      <p:sp>
        <p:nvSpPr>
          <p:cNvPr id="10" name="TextBox 9">
            <a:extLst>
              <a:ext uri="{FF2B5EF4-FFF2-40B4-BE49-F238E27FC236}">
                <a16:creationId xmlns:a16="http://schemas.microsoft.com/office/drawing/2014/main" id="{8AD5DFF5-2F64-BF4C-B982-627DFD885A4A}"/>
              </a:ext>
            </a:extLst>
          </p:cNvPr>
          <p:cNvSpPr txBox="1"/>
          <p:nvPr/>
        </p:nvSpPr>
        <p:spPr>
          <a:xfrm>
            <a:off x="6192574" y="4625884"/>
            <a:ext cx="5213467" cy="1938992"/>
          </a:xfrm>
          <a:prstGeom prst="rect">
            <a:avLst/>
          </a:prstGeom>
        </p:spPr>
        <p:txBody>
          <a:bodyPr wrap="square">
            <a:spAutoFit/>
          </a:bodyPr>
          <a:lstStyle>
            <a:defPPr>
              <a:defRPr lang="en-US"/>
            </a:defPPr>
            <a:lvl1pPr>
              <a:defRPr sz="1200"/>
            </a:lvl1pPr>
          </a:lstStyle>
          <a:p>
            <a:pPr marL="228600" indent="-228600">
              <a:buFontTx/>
              <a:buAutoNum type="arabicParenR"/>
            </a:pPr>
            <a:r>
              <a:rPr lang="sr-Cyrl-RS" dirty="0">
                <a:solidFill>
                  <a:srgbClr val="000000"/>
                </a:solidFill>
              </a:rPr>
              <a:t>Форензичка анализа може помоћи у откривању трансакција које су допринеле финансијским проблемима друштва, што је значајно за опредељивање тока поступка</a:t>
            </a:r>
            <a:endParaRPr lang="sr-Latn-RS" dirty="0">
              <a:solidFill>
                <a:srgbClr val="000000"/>
              </a:solidFill>
            </a:endParaRPr>
          </a:p>
          <a:p>
            <a:pPr marL="228600" indent="-228600">
              <a:buFontTx/>
              <a:buAutoNum type="arabicParenR"/>
            </a:pPr>
            <a:r>
              <a:rPr lang="sr-Cyrl-RS" dirty="0">
                <a:solidFill>
                  <a:srgbClr val="000000"/>
                </a:solidFill>
              </a:rPr>
              <a:t>Форензичка анализа може омогућити праћење тока средстава (и обавеза), што доприноси идентификацији потенцијалних неовлашћених преноса имовине, прикривања имовине или преференцијалне исплате поверилаца</a:t>
            </a:r>
            <a:endParaRPr lang="sr-Latn-RS" dirty="0">
              <a:solidFill>
                <a:srgbClr val="000000"/>
              </a:solidFill>
            </a:endParaRPr>
          </a:p>
          <a:p>
            <a:pPr marL="228600" indent="-228600">
              <a:buFontTx/>
              <a:buAutoNum type="arabicParenR"/>
            </a:pPr>
            <a:r>
              <a:rPr lang="sr-Cyrl-RS" dirty="0">
                <a:solidFill>
                  <a:srgbClr val="000000"/>
                </a:solidFill>
              </a:rPr>
              <a:t>Форензичка анализа може помоћи у успостављању или унапређењу корпоративног управљања и интерних контрола током вођења поступка</a:t>
            </a:r>
            <a:endParaRPr lang="sr-Latn-RS" dirty="0">
              <a:solidFill>
                <a:srgbClr val="000000"/>
              </a:solidFill>
            </a:endParaRPr>
          </a:p>
          <a:p>
            <a:pPr marL="228600" indent="-228600">
              <a:buFontTx/>
              <a:buAutoNum type="arabicParenR"/>
            </a:pPr>
            <a:endParaRPr lang="sr-Latn-RS" dirty="0">
              <a:solidFill>
                <a:srgbClr val="000000"/>
              </a:solidFill>
              <a:latin typeface="Arial"/>
            </a:endParaRPr>
          </a:p>
        </p:txBody>
      </p:sp>
    </p:spTree>
    <p:extLst>
      <p:ext uri="{BB962C8B-B14F-4D97-AF65-F5344CB8AC3E}">
        <p14:creationId xmlns:p14="http://schemas.microsoft.com/office/powerpoint/2010/main" val="78195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68CB5C-BC67-3C73-58F5-CA1F21A7FEC7}"/>
              </a:ext>
            </a:extLst>
          </p:cNvPr>
          <p:cNvSpPr>
            <a:spLocks noGrp="1"/>
          </p:cNvSpPr>
          <p:nvPr>
            <p:ph type="body" sz="quarter" idx="13"/>
          </p:nvPr>
        </p:nvSpPr>
        <p:spPr>
          <a:xfrm>
            <a:off x="750735" y="388431"/>
            <a:ext cx="10515600" cy="978729"/>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latin typeface="+mn-lt"/>
              </a:rPr>
              <a:t>Значај форензичког рачуноводства у стечајном поступку (1 од 2)</a:t>
            </a:r>
            <a:endParaRPr lang="sr-RS" sz="3200" dirty="0">
              <a:solidFill>
                <a:schemeClr val="bg1"/>
              </a:solidFill>
              <a:latin typeface="+mn-lt"/>
            </a:endParaRPr>
          </a:p>
        </p:txBody>
      </p:sp>
      <p:sp>
        <p:nvSpPr>
          <p:cNvPr id="6" name="Google Shape;698;p77">
            <a:extLst>
              <a:ext uri="{FF2B5EF4-FFF2-40B4-BE49-F238E27FC236}">
                <a16:creationId xmlns:a16="http://schemas.microsoft.com/office/drawing/2014/main" id="{AD994087-33F7-AA84-D1A4-E393A53D28A1}"/>
              </a:ext>
            </a:extLst>
          </p:cNvPr>
          <p:cNvSpPr txBox="1"/>
          <p:nvPr/>
        </p:nvSpPr>
        <p:spPr>
          <a:xfrm>
            <a:off x="460371" y="1460140"/>
            <a:ext cx="5635627" cy="674031"/>
          </a:xfrm>
          <a:prstGeom prst="rect">
            <a:avLst/>
          </a:prstGeom>
          <a:solidFill>
            <a:srgbClr val="002060"/>
          </a:solidFill>
          <a:effectLst>
            <a:outerShdw blurRad="50800" dist="38100" dir="2700000" algn="tl" rotWithShape="0">
              <a:prstClr val="black">
                <a:alpha val="40000"/>
              </a:prstClr>
            </a:outerShdw>
          </a:effectLst>
        </p:spPr>
        <p:txBody>
          <a:bodyPr wrap="square" anchor="b" anchorCtr="0">
            <a:spAutoFit/>
          </a:bodyPr>
          <a:lstStyle>
            <a:lvl1pPr indent="0" algn="ctr">
              <a:lnSpc>
                <a:spcPct val="90000"/>
              </a:lnSpc>
              <a:spcBef>
                <a:spcPts val="1000"/>
              </a:spcBef>
              <a:buFont typeface="Arial" panose="020B0604020202020204" pitchFamily="34" charset="0"/>
              <a:buNone/>
              <a:defRPr sz="3200" b="1" i="0">
                <a:solidFill>
                  <a:schemeClr val="bg1"/>
                </a:solidFill>
                <a:ea typeface="Verdana" panose="020B0604030504040204" pitchFamily="34" charset="0"/>
                <a:cs typeface="Verdana" panose="020B0604030504040204" pitchFamily="34" charset="0"/>
              </a:defRPr>
            </a:lvl1pPr>
            <a:lvl2pPr indent="0">
              <a:lnSpc>
                <a:spcPct val="90000"/>
              </a:lnSpc>
              <a:spcBef>
                <a:spcPts val="500"/>
              </a:spcBef>
              <a:buFont typeface="Arial" panose="020B0604020202020204" pitchFamily="34" charset="0"/>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indent="0">
              <a:lnSpc>
                <a:spcPct val="90000"/>
              </a:lnSpc>
              <a:spcBef>
                <a:spcPts val="500"/>
              </a:spcBef>
              <a:buFont typeface="Arial" panose="020B0604020202020204" pitchFamily="34" charse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indent="0">
              <a:lnSpc>
                <a:spcPct val="90000"/>
              </a:lnSpc>
              <a:spcBef>
                <a:spcPts val="500"/>
              </a:spcBef>
              <a:buFont typeface="Arial" panose="020B0604020202020204" pitchFamily="34" charse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indent="0">
              <a:lnSpc>
                <a:spcPct val="90000"/>
              </a:lnSpc>
              <a:spcBef>
                <a:spcPts val="500"/>
              </a:spcBef>
              <a:buFont typeface="Arial" panose="020B0604020202020204" pitchFamily="34" charse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sr-Cyrl-RS" sz="1400" dirty="0"/>
              <a:t>Форензичка анализа може помоћи у откривању трансакција које су допринеле финансијским проблемима друштва, што је значајно за опредељивање тока поступка</a:t>
            </a:r>
            <a:endParaRPr lang="sr-Latn-RS" sz="1400" dirty="0"/>
          </a:p>
        </p:txBody>
      </p:sp>
      <p:sp>
        <p:nvSpPr>
          <p:cNvPr id="7" name="Rectangle 6">
            <a:extLst>
              <a:ext uri="{FF2B5EF4-FFF2-40B4-BE49-F238E27FC236}">
                <a16:creationId xmlns:a16="http://schemas.microsoft.com/office/drawing/2014/main" id="{54EFFA23-2811-0062-313D-69E419ECFFE3}"/>
              </a:ext>
            </a:extLst>
          </p:cNvPr>
          <p:cNvSpPr/>
          <p:nvPr/>
        </p:nvSpPr>
        <p:spPr>
          <a:xfrm>
            <a:off x="460372" y="2236454"/>
            <a:ext cx="5635627" cy="3801041"/>
          </a:xfrm>
          <a:prstGeom prst="rect">
            <a:avLst/>
          </a:prstGeom>
          <a:ln>
            <a:solidFill>
              <a:srgbClr val="7D7D7D"/>
            </a:solidFill>
            <a:prstDash val="dash"/>
          </a:ln>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sr-Cyrl-RS" sz="1200" b="1" i="0" u="none" strike="noStrike" kern="0" cap="none" spc="0" normalizeH="0" baseline="0" noProof="0" dirty="0">
                <a:ln>
                  <a:noFill/>
                </a:ln>
                <a:solidFill>
                  <a:srgbClr val="000000"/>
                </a:solidFill>
                <a:effectLst/>
                <a:uLnTx/>
                <a:uFillTx/>
                <a:cs typeface="Arial"/>
              </a:rPr>
              <a:t>Билансне позиције које се најчешће повезују са ризиком од превара</a:t>
            </a:r>
            <a:r>
              <a:rPr kumimoji="0" lang="sr-Latn-RS" sz="1200" b="0" i="0" u="none" strike="noStrike" kern="0" cap="none" spc="0" normalizeH="0" baseline="0" noProof="0" dirty="0">
                <a:ln>
                  <a:noFill/>
                </a:ln>
                <a:solidFill>
                  <a:srgbClr val="000000"/>
                </a:solidFill>
                <a:effectLst/>
                <a:uLnTx/>
                <a:uFillTx/>
                <a:cs typeface="Arial"/>
              </a:rPr>
              <a:t>: </a:t>
            </a:r>
          </a:p>
          <a:p>
            <a:pPr marL="171450" marR="0" lvl="0" indent="-171450"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D04A02"/>
                </a:solidFill>
                <a:effectLst/>
                <a:uLnTx/>
                <a:uFillTx/>
                <a:cs typeface="Arial"/>
              </a:rPr>
              <a:t>Приходи</a:t>
            </a:r>
            <a:r>
              <a:rPr kumimoji="0" lang="sr-Latn-RS" sz="1200" b="0"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000000"/>
                </a:solidFill>
                <a:effectLst/>
                <a:uLnTx/>
                <a:uFillTx/>
                <a:cs typeface="Arial"/>
              </a:rPr>
              <a:t>Манипулација прихода у смислу њиховог вештачког увећања је уобичајена тактика у рачуноводственим преварама, која има за циљ улепшавање пословног учинка и профила друштва</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D04A02"/>
                </a:solidFill>
                <a:effectLst/>
                <a:uLnTx/>
                <a:uFillTx/>
                <a:cs typeface="Arial"/>
              </a:rPr>
              <a:t>Трошак продате робе и други пословни расходи</a:t>
            </a:r>
            <a:r>
              <a:rPr kumimoji="0" lang="sr-Latn-RS" sz="1200" b="0" i="0" u="none" strike="noStrike" kern="0" cap="none" spc="0" normalizeH="0" baseline="0" noProof="0" dirty="0">
                <a:ln>
                  <a:noFill/>
                </a:ln>
                <a:solidFill>
                  <a:srgbClr val="000000"/>
                </a:solidFill>
                <a:effectLst/>
                <a:uLnTx/>
                <a:uFillTx/>
                <a:cs typeface="Arial"/>
              </a:rPr>
              <a:t>: </a:t>
            </a:r>
            <a:r>
              <a:rPr lang="sr-Cyrl-RS" sz="1200" kern="0" dirty="0">
                <a:solidFill>
                  <a:srgbClr val="000000"/>
                </a:solidFill>
                <a:cs typeface="Arial"/>
              </a:rPr>
              <a:t>Манипулација пословних расхода, у смислу њиховог умањења је такође често, у циљу приказивања што веће профитабилности, чиме се повериоци доводе у заблуду. Такође, није редак случај ни нереалног увећања пословних расхода у циљу умањења пореских обавеза, што такође наводи на погрешан закључак о финансијским перформансама друштва</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D04A02"/>
                </a:solidFill>
                <a:effectLst/>
                <a:uLnTx/>
                <a:uFillTx/>
                <a:cs typeface="Arial"/>
              </a:rPr>
              <a:t>Залихе</a:t>
            </a:r>
            <a:r>
              <a:rPr kumimoji="0" lang="sr-Latn-RS" sz="1200" b="0"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000000"/>
                </a:solidFill>
                <a:effectLst/>
                <a:uLnTx/>
                <a:uFillTx/>
                <a:cs typeface="Arial"/>
              </a:rPr>
              <a:t>Увећање вредности залиха, прикривање застарелих залиха или оштећене робе или готових производа такође нису ретки облици манипулације финансијских извештаја</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D04A02"/>
                </a:solidFill>
                <a:effectLst/>
                <a:uLnTx/>
                <a:uFillTx/>
                <a:cs typeface="Arial"/>
              </a:rPr>
              <a:t>Потраживања</a:t>
            </a:r>
            <a:r>
              <a:rPr kumimoji="0" lang="sr-Latn-RS" sz="1200" b="0"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000000"/>
                </a:solidFill>
                <a:effectLst/>
                <a:uLnTx/>
                <a:uFillTx/>
                <a:cs typeface="Arial"/>
              </a:rPr>
              <a:t>Манипулација потраживањима најчешће је у облику избегавања отписа, или одлагањем отписа ненаплативих потраживања, што утиче на неосновано увећање имовине</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sr-Latn-RS" sz="1200" b="0" i="0" u="none" strike="noStrike" kern="0" cap="none" spc="0" normalizeH="0" baseline="0" noProof="0" dirty="0">
                <a:ln>
                  <a:noFill/>
                </a:ln>
                <a:solidFill>
                  <a:srgbClr val="D04A02"/>
                </a:solidFill>
                <a:effectLst/>
                <a:uLnTx/>
                <a:uFillTx/>
                <a:cs typeface="Arial"/>
              </a:rPr>
              <a:t>Učešće u kapitalu povezanih pravnih lica</a:t>
            </a:r>
            <a:r>
              <a:rPr kumimoji="0" lang="sr-Latn-RS" sz="1200" b="0"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000000"/>
                </a:solidFill>
                <a:effectLst/>
                <a:uLnTx/>
                <a:uFillTx/>
                <a:cs typeface="Arial"/>
              </a:rPr>
              <a:t>трансфер значајне имовине или дела обавеза на друштва специјалне намене (СПВ)</a:t>
            </a:r>
            <a:endParaRPr kumimoji="0" lang="sr-Latn-RS" sz="1200" b="0" i="0" u="none" strike="noStrike" kern="0" cap="none" spc="0" normalizeH="0" baseline="0" noProof="0" dirty="0">
              <a:ln>
                <a:noFill/>
              </a:ln>
              <a:solidFill>
                <a:srgbClr val="000000"/>
              </a:solidFill>
              <a:effectLst/>
              <a:uLnTx/>
              <a:uFillTx/>
              <a:cs typeface="Arial"/>
            </a:endParaRPr>
          </a:p>
        </p:txBody>
      </p:sp>
      <p:sp>
        <p:nvSpPr>
          <p:cNvPr id="8" name="Rectangle 7">
            <a:extLst>
              <a:ext uri="{FF2B5EF4-FFF2-40B4-BE49-F238E27FC236}">
                <a16:creationId xmlns:a16="http://schemas.microsoft.com/office/drawing/2014/main" id="{7AF1D3F3-AAAA-52F5-585B-D617BFDD64D0}"/>
              </a:ext>
            </a:extLst>
          </p:cNvPr>
          <p:cNvSpPr/>
          <p:nvPr/>
        </p:nvSpPr>
        <p:spPr>
          <a:xfrm>
            <a:off x="6261575" y="2976362"/>
            <a:ext cx="5635627" cy="1461939"/>
          </a:xfrm>
          <a:prstGeom prst="rect">
            <a:avLst/>
          </a:prstGeom>
          <a:ln>
            <a:solidFill>
              <a:srgbClr val="7D7D7D"/>
            </a:solidFill>
            <a:prstDash val="dash"/>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Cyrl-RS" sz="1200" b="0" i="0" u="none" strike="noStrike" kern="0" cap="none" spc="0" normalizeH="0" baseline="0" noProof="0" dirty="0">
                <a:ln>
                  <a:noFill/>
                </a:ln>
                <a:solidFill>
                  <a:srgbClr val="000000"/>
                </a:solidFill>
                <a:effectLst/>
                <a:uLnTx/>
                <a:uFillTx/>
                <a:cs typeface="Arial"/>
              </a:rPr>
              <a:t>Ревизори играју кључну улогу у осигуравању интегритета финансијских извештаја, иако њихова примарна сврха није откривање превара</a:t>
            </a:r>
            <a:r>
              <a:rPr kumimoji="0" lang="sr-Latn-RS" sz="1200" b="0" i="0" u="none" strike="noStrike" kern="0" cap="none" spc="0" normalizeH="0" baseline="0" noProof="0" dirty="0">
                <a:ln>
                  <a:noFill/>
                </a:ln>
                <a:solidFill>
                  <a:srgbClr val="000000"/>
                </a:solidFill>
                <a:effectLst/>
                <a:uLnTx/>
                <a:uFillTx/>
                <a:cs typeface="Arial"/>
              </a:rPr>
              <a:t>. </a:t>
            </a:r>
          </a:p>
          <a:p>
            <a:pPr marL="0" marR="0" lvl="0" indent="0" defTabSz="914400" eaLnBrk="1" fontAlgn="auto" latinLnBrk="0" hangingPunct="1">
              <a:lnSpc>
                <a:spcPct val="100000"/>
              </a:lnSpc>
              <a:spcBef>
                <a:spcPts val="600"/>
              </a:spcBef>
              <a:spcAft>
                <a:spcPts val="0"/>
              </a:spcAft>
              <a:buClrTx/>
              <a:buSzTx/>
              <a:buFontTx/>
              <a:buNone/>
              <a:tabLst/>
              <a:defRPr/>
            </a:pPr>
            <a:r>
              <a:rPr kumimoji="0" lang="sr-Cyrl-RS" sz="1200" b="0" i="0" u="none" strike="noStrike" kern="0" cap="none" spc="0" normalizeH="0" baseline="0" noProof="0" dirty="0">
                <a:ln>
                  <a:noFill/>
                </a:ln>
                <a:solidFill>
                  <a:srgbClr val="000000"/>
                </a:solidFill>
                <a:effectLst/>
                <a:uLnTx/>
                <a:uFillTx/>
                <a:cs typeface="Arial"/>
              </a:rPr>
              <a:t>Ипак, ревизија финансијских извештаја би требало да може да идентификује већину наведених ризика, па би приликом започињања анализе свакако требало поћи од званичних финансијских извештаја, њихових напомена, и ревизорских извештаја у којима су ревизори потенцијално скренули пажњу на неки од проблема</a:t>
            </a:r>
            <a:r>
              <a:rPr kumimoji="0" lang="sr-Latn-RS" sz="1200" b="0" i="0" u="none" strike="noStrike" kern="0" cap="none" spc="0" normalizeH="0" baseline="0" noProof="0" dirty="0">
                <a:ln>
                  <a:noFill/>
                </a:ln>
                <a:solidFill>
                  <a:srgbClr val="000000"/>
                </a:solidFill>
                <a:effectLst/>
                <a:uLnTx/>
                <a:uFillTx/>
                <a:cs typeface="Arial"/>
              </a:rPr>
              <a:t>.    </a:t>
            </a:r>
          </a:p>
        </p:txBody>
      </p:sp>
    </p:spTree>
    <p:extLst>
      <p:ext uri="{BB962C8B-B14F-4D97-AF65-F5344CB8AC3E}">
        <p14:creationId xmlns:p14="http://schemas.microsoft.com/office/powerpoint/2010/main" val="398230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D0ACD5-C932-6BB0-FE41-C6593EA3D63A}"/>
              </a:ext>
            </a:extLst>
          </p:cNvPr>
          <p:cNvSpPr>
            <a:spLocks noGrp="1"/>
          </p:cNvSpPr>
          <p:nvPr>
            <p:ph type="body" sz="quarter" idx="13"/>
          </p:nvPr>
        </p:nvSpPr>
        <p:spPr>
          <a:xfrm>
            <a:off x="838200" y="463017"/>
            <a:ext cx="10515599" cy="480131"/>
          </a:xfrm>
          <a:solidFill>
            <a:srgbClr val="002060"/>
          </a:solidFill>
          <a:effectLst>
            <a:outerShdw blurRad="50800" dist="38100" dir="2700000" algn="tl" rotWithShape="0">
              <a:prstClr val="black">
                <a:alpha val="40000"/>
              </a:prstClr>
            </a:outerShdw>
          </a:effectLst>
        </p:spPr>
        <p:txBody>
          <a:bodyPr/>
          <a:lstStyle/>
          <a:p>
            <a:pPr algn="ctr"/>
            <a:r>
              <a:rPr lang="sr-Cyrl-RS" sz="2800" dirty="0">
                <a:solidFill>
                  <a:schemeClr val="bg1"/>
                </a:solidFill>
                <a:latin typeface="+mn-lt"/>
              </a:rPr>
              <a:t>Значај форензичког рачуноводства у стечајном поступку (2 од 2)</a:t>
            </a:r>
            <a:endParaRPr lang="sr-RS" sz="2800" dirty="0">
              <a:solidFill>
                <a:schemeClr val="bg1"/>
              </a:solidFill>
              <a:latin typeface="+mn-lt"/>
            </a:endParaRPr>
          </a:p>
        </p:txBody>
      </p:sp>
      <p:sp>
        <p:nvSpPr>
          <p:cNvPr id="5" name="Google Shape;698;p77">
            <a:extLst>
              <a:ext uri="{FF2B5EF4-FFF2-40B4-BE49-F238E27FC236}">
                <a16:creationId xmlns:a16="http://schemas.microsoft.com/office/drawing/2014/main" id="{CB07E1AD-6491-503B-A102-B52791DCB890}"/>
              </a:ext>
            </a:extLst>
          </p:cNvPr>
          <p:cNvSpPr txBox="1"/>
          <p:nvPr/>
        </p:nvSpPr>
        <p:spPr>
          <a:xfrm>
            <a:off x="687125" y="1102852"/>
            <a:ext cx="5635627" cy="480131"/>
          </a:xfrm>
          <a:prstGeom prst="rect">
            <a:avLst/>
          </a:prstGeom>
          <a:solidFill>
            <a:srgbClr val="002060"/>
          </a:solidFill>
          <a:effectLst>
            <a:outerShdw blurRad="50800" dist="38100" dir="2700000" algn="tl" rotWithShape="0">
              <a:prstClr val="black">
                <a:alpha val="40000"/>
              </a:prstClr>
            </a:outerShdw>
          </a:effectLst>
        </p:spPr>
        <p:txBody>
          <a:bodyPr wrap="square" anchor="b" anchorCtr="0">
            <a:spAutoFit/>
          </a:bodyPr>
          <a:lstStyle>
            <a:lvl1pPr indent="0" algn="ctr">
              <a:lnSpc>
                <a:spcPct val="90000"/>
              </a:lnSpc>
              <a:spcBef>
                <a:spcPts val="1000"/>
              </a:spcBef>
              <a:buFont typeface="Arial" panose="020B0604020202020204" pitchFamily="34" charset="0"/>
              <a:buNone/>
              <a:defRPr sz="2800" b="1" i="0">
                <a:solidFill>
                  <a:schemeClr val="bg1"/>
                </a:solidFill>
                <a:ea typeface="Verdana" panose="020B0604030504040204" pitchFamily="34" charset="0"/>
                <a:cs typeface="Verdana" panose="020B0604030504040204" pitchFamily="34" charset="0"/>
              </a:defRPr>
            </a:lvl1pPr>
            <a:lvl2pPr indent="0">
              <a:lnSpc>
                <a:spcPct val="90000"/>
              </a:lnSpc>
              <a:spcBef>
                <a:spcPts val="500"/>
              </a:spcBef>
              <a:buFont typeface="Arial" panose="020B0604020202020204" pitchFamily="34" charset="0"/>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indent="0">
              <a:lnSpc>
                <a:spcPct val="90000"/>
              </a:lnSpc>
              <a:spcBef>
                <a:spcPts val="500"/>
              </a:spcBef>
              <a:buFont typeface="Arial" panose="020B0604020202020204" pitchFamily="34" charse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indent="0">
              <a:lnSpc>
                <a:spcPct val="90000"/>
              </a:lnSpc>
              <a:spcBef>
                <a:spcPts val="500"/>
              </a:spcBef>
              <a:buFont typeface="Arial" panose="020B0604020202020204" pitchFamily="34" charse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indent="0">
              <a:lnSpc>
                <a:spcPct val="90000"/>
              </a:lnSpc>
              <a:spcBef>
                <a:spcPts val="500"/>
              </a:spcBef>
              <a:buFont typeface="Arial" panose="020B0604020202020204" pitchFamily="34" charse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r-Cyrl-RS" sz="1400" dirty="0"/>
              <a:t>Форензичка анализа може омогућити праћење тока средстава и обавеза</a:t>
            </a:r>
            <a:endParaRPr lang="sr-Latn-RS" sz="1400" dirty="0"/>
          </a:p>
        </p:txBody>
      </p:sp>
      <p:sp>
        <p:nvSpPr>
          <p:cNvPr id="6" name="Rectangle 5">
            <a:extLst>
              <a:ext uri="{FF2B5EF4-FFF2-40B4-BE49-F238E27FC236}">
                <a16:creationId xmlns:a16="http://schemas.microsoft.com/office/drawing/2014/main" id="{FD2BE731-A634-1675-C92A-580A9B618517}"/>
              </a:ext>
            </a:extLst>
          </p:cNvPr>
          <p:cNvSpPr/>
          <p:nvPr/>
        </p:nvSpPr>
        <p:spPr>
          <a:xfrm>
            <a:off x="687125" y="1737032"/>
            <a:ext cx="5635627" cy="4870564"/>
          </a:xfrm>
          <a:prstGeom prst="rect">
            <a:avLst/>
          </a:prstGeom>
          <a:ln>
            <a:solidFill>
              <a:srgbClr val="7D7D7D"/>
            </a:solidFill>
            <a:prstDash val="dash"/>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Cyrl-RS" sz="1200" b="1" i="0" u="none" strike="noStrike" kern="0" cap="none" spc="0" normalizeH="0" baseline="0" noProof="0" dirty="0">
                <a:ln>
                  <a:noFill/>
                </a:ln>
                <a:solidFill>
                  <a:srgbClr val="000000"/>
                </a:solidFill>
                <a:effectLst/>
                <a:uLnTx/>
                <a:uFillTx/>
                <a:cs typeface="Arial"/>
              </a:rPr>
              <a:t>Најчешћи примери тока средстава који негативно утичу на могућност </a:t>
            </a:r>
            <a:r>
              <a:rPr kumimoji="0" lang="sr-Cyrl-RS" sz="1200" b="1" i="0" u="none" strike="noStrike" kern="0" cap="none" spc="0" normalizeH="0" baseline="0" noProof="0" dirty="0" err="1">
                <a:ln>
                  <a:noFill/>
                </a:ln>
                <a:solidFill>
                  <a:srgbClr val="000000"/>
                </a:solidFill>
                <a:effectLst/>
                <a:uLnTx/>
                <a:uFillTx/>
                <a:cs typeface="Arial"/>
              </a:rPr>
              <a:t>максимизације</a:t>
            </a:r>
            <a:r>
              <a:rPr kumimoji="0" lang="sr-Cyrl-RS" sz="1200" b="1" i="0" u="none" strike="noStrike" kern="0" cap="none" spc="0" normalizeH="0" baseline="0" noProof="0" dirty="0">
                <a:ln>
                  <a:noFill/>
                </a:ln>
                <a:solidFill>
                  <a:srgbClr val="000000"/>
                </a:solidFill>
                <a:effectLst/>
                <a:uLnTx/>
                <a:uFillTx/>
                <a:cs typeface="Arial"/>
              </a:rPr>
              <a:t> наплате поверилаца</a:t>
            </a:r>
            <a:r>
              <a:rPr kumimoji="0" lang="sr-Latn-RS" sz="1200" b="1" i="0" u="none" strike="noStrike" kern="0" cap="none" spc="0" normalizeH="0" baseline="0" noProof="0" dirty="0">
                <a:ln>
                  <a:noFill/>
                </a:ln>
                <a:solidFill>
                  <a:srgbClr val="000000"/>
                </a:solidFill>
                <a:effectLst/>
                <a:uLnTx/>
                <a:uFillTx/>
                <a:cs typeface="Arial"/>
              </a:rPr>
              <a:t>: </a:t>
            </a:r>
            <a:r>
              <a:rPr kumimoji="0" lang="sr-Latn-RS" sz="1200" b="0" i="0" u="none" strike="noStrike" kern="0" cap="none" spc="0" normalizeH="0" baseline="0" noProof="0" dirty="0">
                <a:ln>
                  <a:noFill/>
                </a:ln>
                <a:solidFill>
                  <a:srgbClr val="000000"/>
                </a:solidFill>
                <a:effectLst/>
                <a:uLnTx/>
                <a:uFillTx/>
                <a:cs typeface="Arial"/>
              </a:rPr>
              <a:t> </a:t>
            </a: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D04A02"/>
                </a:solidFill>
                <a:effectLst/>
                <a:uLnTx/>
                <a:uFillTx/>
                <a:cs typeface="Arial"/>
              </a:rPr>
              <a:t>Пренос потцењене имовине </a:t>
            </a:r>
            <a:r>
              <a:rPr kumimoji="0" lang="sr-Latn-RS" sz="1200" b="0" i="0" u="none" strike="noStrike" kern="0" cap="none" spc="0" normalizeH="0" baseline="0" noProof="0" dirty="0">
                <a:ln>
                  <a:noFill/>
                </a:ln>
                <a:solidFill>
                  <a:srgbClr val="000000"/>
                </a:solidFill>
                <a:effectLst/>
                <a:uLnTx/>
                <a:uFillTx/>
                <a:cs typeface="Arial"/>
              </a:rPr>
              <a:t>(</a:t>
            </a:r>
            <a:r>
              <a:rPr kumimoji="0" lang="sr-Cyrl-RS" sz="1200" b="0" i="0" u="none" strike="noStrike" kern="0" cap="none" spc="0" normalizeH="0" baseline="0" noProof="0" dirty="0">
                <a:ln>
                  <a:noFill/>
                </a:ln>
                <a:solidFill>
                  <a:srgbClr val="000000"/>
                </a:solidFill>
                <a:effectLst/>
                <a:uLnTx/>
                <a:uFillTx/>
                <a:cs typeface="Arial"/>
              </a:rPr>
              <a:t>или поклањање имовине</a:t>
            </a:r>
            <a:r>
              <a:rPr kumimoji="0" lang="sr-Latn-RS" sz="1200" b="0"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000000"/>
                </a:solidFill>
                <a:effectLst/>
                <a:uLnTx/>
                <a:uFillTx/>
                <a:cs typeface="Arial"/>
              </a:rPr>
              <a:t>друштво преноси вредну имовину (некретнине, опрема, интелектуална својина) на треће лице по цени значајно испод њене тржишне вредности. Умањујући имовину друштво делује мање солвентно а истовремено се смањује могућност фер наплате поверилаца током стечајног поступка.</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D04A02"/>
                </a:solidFill>
                <a:effectLst/>
                <a:uLnTx/>
                <a:uFillTx/>
                <a:cs typeface="Arial"/>
              </a:rPr>
              <a:t>Прикривање имовине</a:t>
            </a:r>
            <a:r>
              <a:rPr kumimoji="0" lang="sr-Latn-RS" sz="1200" b="1"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000000"/>
                </a:solidFill>
                <a:effectLst/>
                <a:uLnTx/>
                <a:uFillTx/>
                <a:cs typeface="Arial"/>
              </a:rPr>
              <a:t>Преносом имовине на повезана лица (породица, пријатељи) како би се средства држала ван дохвата поверилаца, симулацијом крађе вредне покретне имовине, прикривањем власничке документације за вредну имовину.</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sr-Cyrl-RS" sz="1200" kern="0" dirty="0">
                <a:solidFill>
                  <a:srgbClr val="D04A02"/>
                </a:solidFill>
                <a:cs typeface="Arial"/>
              </a:rPr>
              <a:t>Повлашћена плаћања</a:t>
            </a:r>
            <a:r>
              <a:rPr kumimoji="0" lang="sr-Latn-RS" sz="1200" b="0"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000000"/>
                </a:solidFill>
                <a:effectLst/>
                <a:uLnTx/>
                <a:uFillTx/>
                <a:cs typeface="Arial"/>
              </a:rPr>
              <a:t>Плаћање изабраних поверилаца непосредно пре отварања стечајног поступка</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err="1">
                <a:ln>
                  <a:noFill/>
                </a:ln>
                <a:solidFill>
                  <a:srgbClr val="D04A02"/>
                </a:solidFill>
                <a:effectLst/>
                <a:uLnTx/>
                <a:uFillTx/>
                <a:cs typeface="Arial"/>
              </a:rPr>
              <a:t>Инсајдерске</a:t>
            </a:r>
            <a:r>
              <a:rPr kumimoji="0" lang="sr-Cyrl-RS" sz="1200" b="0" i="0" u="none" strike="noStrike" kern="0" cap="none" spc="0" normalizeH="0" baseline="0" noProof="0" dirty="0">
                <a:ln>
                  <a:noFill/>
                </a:ln>
                <a:solidFill>
                  <a:srgbClr val="D04A02"/>
                </a:solidFill>
                <a:effectLst/>
                <a:uLnTx/>
                <a:uFillTx/>
                <a:cs typeface="Arial"/>
              </a:rPr>
              <a:t> трансакције</a:t>
            </a:r>
            <a:r>
              <a:rPr kumimoji="0" lang="sr-Latn-RS" sz="1200" b="0"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000000"/>
                </a:solidFill>
                <a:effectLst/>
                <a:uLnTx/>
                <a:uFillTx/>
                <a:cs typeface="Arial"/>
              </a:rPr>
              <a:t>Трансакције које укључују инсајдере (као што је руководство, директори, власници капитала) могу бити сумњиве, посебно ако основ трансакције преношења средстава није јасан</a:t>
            </a:r>
            <a:r>
              <a:rPr kumimoji="0" lang="sr-Latn-RS" sz="1200" b="0" i="0" u="none" strike="noStrike" kern="0" cap="none" spc="0" normalizeH="0" baseline="0" noProof="0" dirty="0">
                <a:ln>
                  <a:noFill/>
                </a:ln>
                <a:solidFill>
                  <a:srgbClr val="000000"/>
                </a:solidFill>
                <a:effectLst/>
                <a:uLnTx/>
                <a:uFillTx/>
                <a:cs typeface="Arial"/>
              </a:rPr>
              <a:t>. </a:t>
            </a: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D04A02"/>
                </a:solidFill>
                <a:effectLst/>
                <a:uLnTx/>
                <a:uFillTx/>
                <a:cs typeface="Arial"/>
              </a:rPr>
              <a:t>Лажни зајмови или јемства или стварање других лажних обавеза</a:t>
            </a:r>
            <a:r>
              <a:rPr kumimoji="0" lang="sr-Latn-RS" sz="1200" b="0"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000000"/>
                </a:solidFill>
                <a:effectLst/>
                <a:uLnTx/>
                <a:uFillTx/>
                <a:cs typeface="Arial"/>
              </a:rPr>
              <a:t>друштво може стварати фиктивне зајмове (често руководству) или обавезе према добављачима како би преусмерила средства од поверилаца</a:t>
            </a:r>
            <a:r>
              <a:rPr kumimoji="0" lang="sr-Latn-RS" sz="1200" b="0" i="0" u="none" strike="noStrike" kern="0" cap="none" spc="0" normalizeH="0" baseline="0" noProof="0" dirty="0">
                <a:ln>
                  <a:noFill/>
                </a:ln>
                <a:solidFill>
                  <a:srgbClr val="000000"/>
                </a:solidFill>
                <a:effectLst/>
                <a:uLnTx/>
                <a:uFillTx/>
                <a:cs typeface="Arial"/>
              </a:rPr>
              <a:t>. </a:t>
            </a: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D04A02"/>
                </a:solidFill>
                <a:effectLst/>
                <a:uLnTx/>
                <a:uFillTx/>
                <a:cs typeface="Arial"/>
              </a:rPr>
              <a:t>Неосноване исплате профита </a:t>
            </a:r>
            <a:r>
              <a:rPr kumimoji="0" lang="sr-Cyrl-RS" sz="1200" b="0" i="0" u="none" strike="noStrike" kern="0" cap="none" spc="0" normalizeH="0" baseline="0" noProof="0" dirty="0">
                <a:ln>
                  <a:noFill/>
                </a:ln>
                <a:solidFill>
                  <a:srgbClr val="000000"/>
                </a:solidFill>
                <a:effectLst/>
                <a:uLnTx/>
                <a:uFillTx/>
                <a:cs typeface="Arial"/>
              </a:rPr>
              <a:t>власницима капитала</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D04A02"/>
                </a:solidFill>
                <a:effectLst/>
                <a:uLnTx/>
                <a:uFillTx/>
                <a:cs typeface="Arial"/>
              </a:rPr>
              <a:t>Нерегуларне исплате бонуса </a:t>
            </a:r>
            <a:r>
              <a:rPr kumimoji="0" lang="sr-Cyrl-RS" sz="1200" b="0" i="0" u="none" strike="noStrike" kern="0" cap="none" spc="0" normalizeH="0" baseline="0" noProof="0" dirty="0">
                <a:ln>
                  <a:noFill/>
                </a:ln>
                <a:solidFill>
                  <a:srgbClr val="000000"/>
                </a:solidFill>
                <a:effectLst/>
                <a:uLnTx/>
                <a:uFillTx/>
                <a:cs typeface="Arial"/>
              </a:rPr>
              <a:t>непосредно пре покретања стечајног поступка, или исплата бонуса нестандардним запосленима</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D04A02"/>
                </a:solidFill>
                <a:effectLst/>
                <a:uLnTx/>
                <a:uFillTx/>
                <a:cs typeface="Arial"/>
              </a:rPr>
              <a:t>Вишеструке исплате </a:t>
            </a:r>
            <a:r>
              <a:rPr kumimoji="0" lang="sr-Cyrl-RS" sz="1200" b="0" i="0" u="none" strike="noStrike" kern="0" cap="none" spc="0" normalizeH="0" baseline="0" noProof="0" dirty="0">
                <a:ln>
                  <a:noFill/>
                </a:ln>
                <a:solidFill>
                  <a:srgbClr val="000000"/>
                </a:solidFill>
                <a:effectLst/>
                <a:uLnTx/>
                <a:uFillTx/>
                <a:cs typeface="Arial"/>
              </a:rPr>
              <a:t>за исти производ или услугу</a:t>
            </a:r>
            <a:endParaRPr kumimoji="0" lang="sr-Latn-RS" sz="1200" b="0" i="0" u="none" strike="noStrike" kern="0" cap="none" spc="0" normalizeH="0" baseline="0" noProof="0" dirty="0">
              <a:ln>
                <a:noFill/>
              </a:ln>
              <a:solidFill>
                <a:srgbClr val="000000"/>
              </a:solidFill>
              <a:effectLst/>
              <a:uLnTx/>
              <a:uFillTx/>
              <a:cs typeface="Arial"/>
            </a:endParaRP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000000"/>
                </a:solidFill>
                <a:effectLst/>
                <a:uLnTx/>
                <a:uFillTx/>
                <a:cs typeface="Arial"/>
              </a:rPr>
              <a:t>Значајнији</a:t>
            </a:r>
            <a:r>
              <a:rPr kumimoji="0" lang="sr-Latn-RS" sz="1200" b="0"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D04A02"/>
                </a:solidFill>
                <a:effectLst/>
                <a:uLnTx/>
                <a:uFillTx/>
                <a:cs typeface="Arial"/>
              </a:rPr>
              <a:t>отписи</a:t>
            </a:r>
            <a:r>
              <a:rPr kumimoji="0" lang="sr-Latn-RS" sz="1200" b="0" i="0" u="none" strike="noStrike" kern="0" cap="none" spc="0" normalizeH="0" baseline="0" noProof="0" dirty="0">
                <a:ln>
                  <a:noFill/>
                </a:ln>
                <a:solidFill>
                  <a:srgbClr val="000000"/>
                </a:solidFill>
                <a:effectLst/>
                <a:uLnTx/>
                <a:uFillTx/>
                <a:cs typeface="Arial"/>
              </a:rPr>
              <a:t> </a:t>
            </a:r>
            <a:r>
              <a:rPr kumimoji="0" lang="sr-Cyrl-RS" sz="1200" b="0" i="0" u="none" strike="noStrike" kern="0" cap="none" spc="0" normalizeH="0" baseline="0" noProof="0" dirty="0">
                <a:ln>
                  <a:noFill/>
                </a:ln>
                <a:solidFill>
                  <a:srgbClr val="000000"/>
                </a:solidFill>
                <a:effectLst/>
                <a:uLnTx/>
                <a:uFillTx/>
                <a:cs typeface="Arial"/>
              </a:rPr>
              <a:t>робе и готових производа</a:t>
            </a:r>
            <a:endParaRPr kumimoji="0" lang="sr-Latn-RS" sz="1200" b="0" i="0" u="none" strike="noStrike" kern="0" cap="none" spc="0" normalizeH="0" baseline="0" noProof="0" dirty="0">
              <a:ln>
                <a:noFill/>
              </a:ln>
              <a:solidFill>
                <a:srgbClr val="000000"/>
              </a:solidFill>
              <a:effectLst/>
              <a:uLnTx/>
              <a:uFillTx/>
              <a:cs typeface="Arial"/>
            </a:endParaRPr>
          </a:p>
        </p:txBody>
      </p:sp>
      <p:sp>
        <p:nvSpPr>
          <p:cNvPr id="7" name="TextBox 6">
            <a:extLst>
              <a:ext uri="{FF2B5EF4-FFF2-40B4-BE49-F238E27FC236}">
                <a16:creationId xmlns:a16="http://schemas.microsoft.com/office/drawing/2014/main" id="{D65521F7-D65A-E25D-F2AE-C03E140DD2F1}"/>
              </a:ext>
            </a:extLst>
          </p:cNvPr>
          <p:cNvSpPr txBox="1"/>
          <p:nvPr/>
        </p:nvSpPr>
        <p:spPr>
          <a:xfrm>
            <a:off x="6507391" y="1296751"/>
            <a:ext cx="5477242" cy="2308324"/>
          </a:xfrm>
          <a:prstGeom prst="rect">
            <a:avLst/>
          </a:prstGeom>
          <a:solidFill>
            <a:srgbClr val="FFFFFF">
              <a:lumMod val="95000"/>
            </a:srgbClr>
          </a:solidFill>
          <a:ln>
            <a:solidFill>
              <a:srgbClr val="7D7D7D"/>
            </a:solidFill>
            <a:prstDash val="dash"/>
          </a:ln>
        </p:spPr>
        <p:txBody>
          <a:bodyPr wrap="square">
            <a:spAutoFit/>
          </a:bodyPr>
          <a:lstStyle>
            <a:defPPr>
              <a:defRPr lang="en-US"/>
            </a:defPPr>
            <a:lvl1pPr>
              <a:defRPr sz="1200">
                <a:latin typeface="Arial"/>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sr-Cyrl-RS" sz="1200" b="0" i="0" u="none" strike="noStrike" kern="0" cap="none" spc="0" normalizeH="0" baseline="0" noProof="0" dirty="0">
                <a:ln>
                  <a:noFill/>
                </a:ln>
                <a:solidFill>
                  <a:srgbClr val="000000"/>
                </a:solidFill>
                <a:effectLst/>
                <a:uLnTx/>
                <a:uFillTx/>
                <a:latin typeface="+mn-lt"/>
                <a:cs typeface="Arial"/>
              </a:rPr>
              <a:t>Ревизори неретко не идентификују превару из неколико разлога: 1) Традиционална ревизија финансијских извештаја никад није била осмишљена за откривање преваре; 2) Ревизорски процес првенствено анализира примену рачуноводствених правила, са циљем да се утврди јесу ли финансијски извештаји поштено приказани без материјалних ризика, односно њихови поступци су усмерени на откривање материјалних чињеница и исправљање материјалних грешака; 3) Нажалост, превара најчешће укључује суптилне обрасце или неправилности које падају испод прага материјалности</a:t>
            </a:r>
            <a:r>
              <a:rPr kumimoji="0" lang="sr-Latn-RS" sz="1200" b="0" i="0" u="none" strike="noStrike" kern="0" cap="none" spc="0" normalizeH="0" baseline="0" noProof="0" dirty="0">
                <a:ln>
                  <a:noFill/>
                </a:ln>
                <a:solidFill>
                  <a:srgbClr val="000000"/>
                </a:solidFill>
                <a:effectLst/>
                <a:uLnTx/>
                <a:uFillTx/>
                <a:latin typeface="+mn-lt"/>
                <a:cs typeface="Arial"/>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sr-Cyrl-RS" sz="1200" b="0" i="0" u="none" strike="noStrike" kern="0" cap="none" spc="0" normalizeH="0" baseline="0" noProof="0" dirty="0">
                <a:ln>
                  <a:noFill/>
                </a:ln>
                <a:solidFill>
                  <a:srgbClr val="000000"/>
                </a:solidFill>
                <a:effectLst/>
                <a:uLnTx/>
                <a:uFillTx/>
                <a:latin typeface="+mn-lt"/>
                <a:cs typeface="Arial"/>
              </a:rPr>
              <a:t>Зато је за утврђивање оваквих трансакција неопходна свеобухватна анализа финансијских извештаја, главне књиге и пратеће документације (процене вредности, уговори, фактуре, докази о извршењу услуга, документација о одлучивању о спровођењу трансакције, релевантне политике и процедуре итд.).</a:t>
            </a:r>
            <a:endParaRPr kumimoji="0" lang="sr-Latn-RS" sz="1200" b="0" i="0" u="none" strike="noStrike" kern="0" cap="none" spc="0" normalizeH="0" baseline="0" noProof="0" dirty="0">
              <a:ln>
                <a:noFill/>
              </a:ln>
              <a:solidFill>
                <a:srgbClr val="000000"/>
              </a:solidFill>
              <a:effectLst/>
              <a:uLnTx/>
              <a:uFillTx/>
              <a:latin typeface="+mn-lt"/>
              <a:cs typeface="Arial"/>
            </a:endParaRPr>
          </a:p>
        </p:txBody>
      </p:sp>
      <p:sp>
        <p:nvSpPr>
          <p:cNvPr id="8" name="TextBox 7">
            <a:extLst>
              <a:ext uri="{FF2B5EF4-FFF2-40B4-BE49-F238E27FC236}">
                <a16:creationId xmlns:a16="http://schemas.microsoft.com/office/drawing/2014/main" id="{5409F5A0-A688-788E-32E3-A2C0AB05D885}"/>
              </a:ext>
            </a:extLst>
          </p:cNvPr>
          <p:cNvSpPr txBox="1"/>
          <p:nvPr/>
        </p:nvSpPr>
        <p:spPr>
          <a:xfrm>
            <a:off x="6507391" y="3724155"/>
            <a:ext cx="5477242" cy="2831544"/>
          </a:xfrm>
          <a:prstGeom prst="rect">
            <a:avLst/>
          </a:prstGeom>
          <a:solidFill>
            <a:srgbClr val="7D7D7D">
              <a:lumMod val="20000"/>
              <a:lumOff val="80000"/>
            </a:srgbClr>
          </a:solidFill>
          <a:ln>
            <a:solidFill>
              <a:srgbClr val="7D7D7D"/>
            </a:solidFill>
            <a:prstDash val="dash"/>
          </a:ln>
        </p:spPr>
        <p:txBody>
          <a:bodyPr wrap="square">
            <a:spAutoFit/>
          </a:bodyPr>
          <a:lstStyle>
            <a:defPPr>
              <a:defRPr lang="en-US"/>
            </a:defPPr>
            <a:lvl1pPr>
              <a:defRPr sz="1200">
                <a:latin typeface="Arial"/>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sr-Cyrl-RS" sz="1200" b="0" i="0" u="none" strike="noStrike" kern="0" cap="none" spc="0" normalizeH="0" baseline="0" noProof="0" dirty="0">
                <a:ln>
                  <a:noFill/>
                </a:ln>
                <a:solidFill>
                  <a:srgbClr val="000000"/>
                </a:solidFill>
                <a:effectLst/>
                <a:uLnTx/>
                <a:uFillTx/>
                <a:latin typeface="+mn-lt"/>
                <a:cs typeface="Arial"/>
              </a:rPr>
              <a:t>Често је за спровођење форензичке анализе потребно осим финансијске анализе предузети и неке од додатних корака</a:t>
            </a:r>
            <a:r>
              <a:rPr kumimoji="0" lang="sr-Latn-RS" sz="1200" b="0" i="0" u="none" strike="noStrike" kern="0" cap="none" spc="0" normalizeH="0" baseline="0" noProof="0" dirty="0">
                <a:ln>
                  <a:noFill/>
                </a:ln>
                <a:solidFill>
                  <a:srgbClr val="000000"/>
                </a:solidFill>
                <a:effectLst/>
                <a:uLnTx/>
                <a:uFillTx/>
                <a:latin typeface="+mn-lt"/>
                <a:cs typeface="Arial"/>
              </a:rPr>
              <a:t>: </a:t>
            </a: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000000"/>
                </a:solidFill>
                <a:effectLst/>
                <a:uLnTx/>
                <a:uFillTx/>
                <a:latin typeface="+mn-lt"/>
                <a:cs typeface="Arial"/>
              </a:rPr>
              <a:t>Разговори</a:t>
            </a:r>
            <a:r>
              <a:rPr kumimoji="0" lang="sr-Latn-RS" sz="1200" b="0" i="0" u="none" strike="noStrike" kern="0" cap="none" spc="0" normalizeH="0" baseline="0" noProof="0" dirty="0">
                <a:ln>
                  <a:noFill/>
                </a:ln>
                <a:solidFill>
                  <a:srgbClr val="000000"/>
                </a:solidFill>
                <a:effectLst/>
                <a:uLnTx/>
                <a:uFillTx/>
                <a:latin typeface="+mn-lt"/>
                <a:cs typeface="Arial"/>
              </a:rPr>
              <a:t> – </a:t>
            </a:r>
            <a:r>
              <a:rPr kumimoji="0" lang="sr-Cyrl-RS" sz="1200" b="0" i="0" u="none" strike="noStrike" kern="0" cap="none" spc="0" normalizeH="0" baseline="0" noProof="0" dirty="0">
                <a:ln>
                  <a:noFill/>
                </a:ln>
                <a:solidFill>
                  <a:srgbClr val="000000"/>
                </a:solidFill>
                <a:effectLst/>
                <a:uLnTx/>
                <a:uFillTx/>
                <a:latin typeface="+mn-lt"/>
                <a:cs typeface="Arial"/>
              </a:rPr>
              <a:t>Интервјуи са запосленима, или бившим запосленима, који могу бити мотивисани да поделе информације о потенцијалним малверзацијама</a:t>
            </a:r>
            <a:endParaRPr kumimoji="0" lang="sr-Latn-RS" sz="1200" b="0" i="0" u="none" strike="noStrike" kern="0" cap="none" spc="0" normalizeH="0" baseline="0" noProof="0" dirty="0">
              <a:ln>
                <a:noFill/>
              </a:ln>
              <a:solidFill>
                <a:srgbClr val="000000"/>
              </a:solidFill>
              <a:effectLst/>
              <a:uLnTx/>
              <a:uFillTx/>
              <a:latin typeface="+mn-lt"/>
              <a:cs typeface="Arial"/>
            </a:endParaRP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000000"/>
                </a:solidFill>
                <a:effectLst/>
                <a:uLnTx/>
                <a:uFillTx/>
                <a:latin typeface="+mn-lt"/>
                <a:cs typeface="Arial"/>
              </a:rPr>
              <a:t>Анализа повезаности власника и руководства друштва са трећим странама из пословних односа (повериоцима, добављачима роба и услуга, купцима имовине) у циљу потврде потенцијалног конфликта интереса</a:t>
            </a:r>
            <a:endParaRPr kumimoji="0" lang="sr-Latn-RS" sz="1200" b="0" i="0" u="none" strike="noStrike" kern="0" cap="none" spc="0" normalizeH="0" baseline="0" noProof="0" dirty="0">
              <a:ln>
                <a:noFill/>
              </a:ln>
              <a:solidFill>
                <a:srgbClr val="000000"/>
              </a:solidFill>
              <a:effectLst/>
              <a:uLnTx/>
              <a:uFillTx/>
              <a:latin typeface="+mn-lt"/>
              <a:cs typeface="Arial"/>
            </a:endParaRP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000000"/>
                </a:solidFill>
                <a:effectLst/>
                <a:uLnTx/>
                <a:uFillTx/>
                <a:latin typeface="+mn-lt"/>
                <a:ea typeface="Arial"/>
                <a:cs typeface="Arial"/>
                <a:sym typeface="Arial"/>
              </a:rPr>
              <a:t>Анализа поступка доношења одлуке о трансакцији – усклађеност са интерним процедурама, доступност одлука руководства, организација процес набавке/отуђења </a:t>
            </a:r>
            <a:r>
              <a:rPr kumimoji="0" lang="sr-Cyrl-RS" sz="1200" b="0" i="0" u="none" strike="noStrike" kern="0" cap="none" spc="0" normalizeH="0" baseline="0" noProof="0" dirty="0" err="1">
                <a:ln>
                  <a:noFill/>
                </a:ln>
                <a:solidFill>
                  <a:srgbClr val="000000"/>
                </a:solidFill>
                <a:effectLst/>
                <a:uLnTx/>
                <a:uFillTx/>
                <a:latin typeface="+mn-lt"/>
                <a:ea typeface="Arial"/>
                <a:cs typeface="Arial"/>
                <a:sym typeface="Arial"/>
              </a:rPr>
              <a:t>итд</a:t>
            </a:r>
            <a:r>
              <a:rPr kumimoji="0" lang="sr-Latn-RS" sz="1200" b="0" i="0" u="none" strike="noStrike" kern="0" cap="none" spc="0" normalizeH="0" baseline="0" noProof="0" dirty="0">
                <a:ln>
                  <a:noFill/>
                </a:ln>
                <a:solidFill>
                  <a:srgbClr val="000000"/>
                </a:solidFill>
                <a:effectLst/>
                <a:uLnTx/>
                <a:uFillTx/>
                <a:latin typeface="+mn-lt"/>
                <a:cs typeface="Arial"/>
              </a:rPr>
              <a:t>. </a:t>
            </a:r>
            <a:endParaRPr kumimoji="0" lang="en-US" sz="1200" b="0" i="0" u="none" strike="noStrike" kern="0" cap="none" spc="0" normalizeH="0" baseline="0" noProof="0" dirty="0">
              <a:ln>
                <a:noFill/>
              </a:ln>
              <a:solidFill>
                <a:srgbClr val="000000"/>
              </a:solidFill>
              <a:effectLst/>
              <a:uLnTx/>
              <a:uFillTx/>
              <a:latin typeface="+mn-lt"/>
              <a:ea typeface="Arial"/>
              <a:cs typeface="Arial"/>
              <a:sym typeface="Arial"/>
            </a:endParaRP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sr-Cyrl-RS" sz="1200" b="0" i="0" u="none" strike="noStrike" kern="0" cap="none" spc="0" normalizeH="0" baseline="0" noProof="0" dirty="0">
                <a:ln>
                  <a:noFill/>
                </a:ln>
                <a:solidFill>
                  <a:srgbClr val="000000"/>
                </a:solidFill>
                <a:effectLst/>
                <a:uLnTx/>
                <a:uFillTx/>
                <a:latin typeface="+mn-lt"/>
                <a:cs typeface="Arial"/>
              </a:rPr>
              <a:t>Анализа друге (најчешће електронске) документације, претрага е-</a:t>
            </a:r>
            <a:r>
              <a:rPr kumimoji="0" lang="sr-Cyrl-RS" sz="1200" b="0" i="0" u="none" strike="noStrike" kern="0" cap="none" spc="0" normalizeH="0" baseline="0" noProof="0" dirty="0" err="1">
                <a:ln>
                  <a:noFill/>
                </a:ln>
                <a:solidFill>
                  <a:srgbClr val="000000"/>
                </a:solidFill>
                <a:effectLst/>
                <a:uLnTx/>
                <a:uFillTx/>
                <a:latin typeface="+mn-lt"/>
                <a:cs typeface="Arial"/>
              </a:rPr>
              <a:t>маилова</a:t>
            </a:r>
            <a:r>
              <a:rPr kumimoji="0" lang="sr-Cyrl-RS" sz="1200" b="0" i="0" u="none" strike="noStrike" kern="0" cap="none" spc="0" normalizeH="0" baseline="0" noProof="0" dirty="0">
                <a:ln>
                  <a:noFill/>
                </a:ln>
                <a:solidFill>
                  <a:srgbClr val="000000"/>
                </a:solidFill>
                <a:effectLst/>
                <a:uLnTx/>
                <a:uFillTx/>
                <a:latin typeface="+mn-lt"/>
                <a:cs typeface="Arial"/>
              </a:rPr>
              <a:t> и остале службене преписке, у циљу утврђивања потенцијалне колизије, </a:t>
            </a:r>
            <a:r>
              <a:rPr kumimoji="0" lang="sr-Cyrl-RS" sz="1200" b="0" i="0" u="none" strike="noStrike" kern="0" cap="none" spc="0" normalizeH="0" baseline="0" noProof="0" dirty="0" err="1">
                <a:ln>
                  <a:noFill/>
                </a:ln>
                <a:solidFill>
                  <a:srgbClr val="000000"/>
                </a:solidFill>
                <a:effectLst/>
                <a:uLnTx/>
                <a:uFillTx/>
                <a:latin typeface="+mn-lt"/>
                <a:cs typeface="Arial"/>
              </a:rPr>
              <a:t>инсајдерског</a:t>
            </a:r>
            <a:r>
              <a:rPr kumimoji="0" lang="sr-Cyrl-RS" sz="1200" b="0" i="0" u="none" strike="noStrike" kern="0" cap="none" spc="0" normalizeH="0" baseline="0" noProof="0" dirty="0">
                <a:ln>
                  <a:noFill/>
                </a:ln>
                <a:solidFill>
                  <a:srgbClr val="000000"/>
                </a:solidFill>
                <a:effectLst/>
                <a:uLnTx/>
                <a:uFillTx/>
                <a:latin typeface="+mn-lt"/>
                <a:cs typeface="Arial"/>
              </a:rPr>
              <a:t> трговања или договарања прикривања или преноса потцењене имовине</a:t>
            </a:r>
            <a:endParaRPr kumimoji="0" lang="sr-Latn-RS" sz="1200" b="0" i="0" u="none" strike="noStrike" kern="0" cap="none" spc="0" normalizeH="0" baseline="0" noProof="0" dirty="0">
              <a:ln>
                <a:noFill/>
              </a:ln>
              <a:solidFill>
                <a:srgbClr val="000000"/>
              </a:solidFill>
              <a:effectLst/>
              <a:uLnTx/>
              <a:uFillTx/>
              <a:latin typeface="+mn-lt"/>
              <a:cs typeface="Arial"/>
            </a:endParaRPr>
          </a:p>
        </p:txBody>
      </p:sp>
    </p:spTree>
    <p:extLst>
      <p:ext uri="{BB962C8B-B14F-4D97-AF65-F5344CB8AC3E}">
        <p14:creationId xmlns:p14="http://schemas.microsoft.com/office/powerpoint/2010/main" val="143595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809B9-B8C4-AC6F-E82C-CBA5C51BE813}"/>
              </a:ext>
            </a:extLst>
          </p:cNvPr>
          <p:cNvSpPr>
            <a:spLocks noGrp="1"/>
          </p:cNvSpPr>
          <p:nvPr>
            <p:ph type="body" sz="quarter" idx="13"/>
          </p:nvPr>
        </p:nvSpPr>
        <p:spPr>
          <a:xfrm>
            <a:off x="838200" y="301788"/>
            <a:ext cx="10356572" cy="923330"/>
          </a:xfrm>
          <a:solidFill>
            <a:srgbClr val="002060"/>
          </a:solidFill>
          <a:effectLst>
            <a:outerShdw blurRad="50800" dist="38100" dir="2700000" algn="tl" rotWithShape="0">
              <a:prstClr val="black">
                <a:alpha val="40000"/>
              </a:prstClr>
            </a:outerShdw>
          </a:effectLst>
        </p:spPr>
        <p:txBody>
          <a:bodyPr/>
          <a:lstStyle/>
          <a:p>
            <a:pPr algn="ctr"/>
            <a:r>
              <a:rPr lang="sr-Cyrl-RS" sz="3000" dirty="0">
                <a:solidFill>
                  <a:schemeClr val="bg1"/>
                </a:solidFill>
                <a:latin typeface="+mn-lt"/>
              </a:rPr>
              <a:t>Резиме поступка форензичке идентификације и анализе потенцијално сумњивих трансакција</a:t>
            </a:r>
            <a:endParaRPr lang="sr-RS" sz="3000" dirty="0">
              <a:solidFill>
                <a:schemeClr val="bg1"/>
              </a:solidFill>
              <a:latin typeface="+mn-lt"/>
            </a:endParaRPr>
          </a:p>
        </p:txBody>
      </p:sp>
      <p:sp>
        <p:nvSpPr>
          <p:cNvPr id="6" name="Rectangle 5">
            <a:extLst>
              <a:ext uri="{FF2B5EF4-FFF2-40B4-BE49-F238E27FC236}">
                <a16:creationId xmlns:a16="http://schemas.microsoft.com/office/drawing/2014/main" id="{CB186F40-611D-386A-C423-0E0078028290}"/>
              </a:ext>
            </a:extLst>
          </p:cNvPr>
          <p:cNvSpPr/>
          <p:nvPr/>
        </p:nvSpPr>
        <p:spPr>
          <a:xfrm>
            <a:off x="3745363" y="1482596"/>
            <a:ext cx="4932024" cy="324124"/>
          </a:xfrm>
          <a:prstGeom prst="rect">
            <a:avLst/>
          </a:prstGeom>
          <a:solidFill>
            <a:srgbClr val="E0301E"/>
          </a:solidFill>
          <a:ln w="25400" cap="flat" cmpd="sng" algn="ctr">
            <a:solidFill>
              <a:srgbClr val="E03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sz="1500" b="1" i="1" u="none" strike="noStrike" kern="0" cap="none" spc="0" normalizeH="0" baseline="0" noProof="0" dirty="0">
                <a:ln>
                  <a:noFill/>
                </a:ln>
                <a:solidFill>
                  <a:srgbClr val="FFFFFF"/>
                </a:solidFill>
                <a:effectLst/>
                <a:uLnTx/>
                <a:uFillTx/>
                <a:ea typeface="+mn-ea"/>
                <a:cs typeface="+mn-cs"/>
              </a:rPr>
              <a:t>Минимум области које треба обухватити анализом</a:t>
            </a:r>
            <a:endParaRPr kumimoji="0" lang="pl-PL" sz="1500" b="1" i="1" u="none" strike="noStrike" kern="0" cap="none" spc="0" normalizeH="0" baseline="0" noProof="0" dirty="0">
              <a:ln>
                <a:noFill/>
              </a:ln>
              <a:solidFill>
                <a:srgbClr val="FFFFFF"/>
              </a:solidFill>
              <a:effectLst/>
              <a:uLnTx/>
              <a:uFillTx/>
              <a:ea typeface="+mn-ea"/>
              <a:cs typeface="+mn-cs"/>
            </a:endParaRPr>
          </a:p>
        </p:txBody>
      </p:sp>
      <p:sp>
        <p:nvSpPr>
          <p:cNvPr id="7" name="Arrow: Pentagon 6">
            <a:extLst>
              <a:ext uri="{FF2B5EF4-FFF2-40B4-BE49-F238E27FC236}">
                <a16:creationId xmlns:a16="http://schemas.microsoft.com/office/drawing/2014/main" id="{6F200E86-4E24-5986-6B84-B46F9FB88E65}"/>
              </a:ext>
            </a:extLst>
          </p:cNvPr>
          <p:cNvSpPr/>
          <p:nvPr/>
        </p:nvSpPr>
        <p:spPr>
          <a:xfrm>
            <a:off x="1602213" y="2240102"/>
            <a:ext cx="3088962" cy="312592"/>
          </a:xfrm>
          <a:prstGeom prst="homePlate">
            <a:avLst/>
          </a:prstGeom>
          <a:solidFill>
            <a:srgbClr val="002060"/>
          </a:solidFill>
          <a:ln w="9525" cap="flat" cmpd="sng" algn="ctr">
            <a:solidFill>
              <a:srgbClr val="DEDEDE">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sz="1200" b="1" i="0" u="none" strike="noStrike" kern="0" cap="none" spc="0" normalizeH="0" baseline="0" noProof="0" dirty="0">
                <a:ln>
                  <a:noFill/>
                </a:ln>
                <a:solidFill>
                  <a:srgbClr val="FFFFFF"/>
                </a:solidFill>
                <a:effectLst/>
                <a:uLnTx/>
                <a:uFillTx/>
                <a:ea typeface="+mn-ea"/>
                <a:cs typeface="+mn-cs"/>
              </a:rPr>
              <a:t>Анализа историјских финансијских извештаја</a:t>
            </a:r>
            <a:endParaRPr kumimoji="0" lang="bs-Latn-BA" sz="1200" b="1" i="0" u="none" strike="noStrike" kern="0" cap="none" spc="0" normalizeH="0" baseline="0" noProof="0" dirty="0">
              <a:ln>
                <a:noFill/>
              </a:ln>
              <a:solidFill>
                <a:srgbClr val="FFFFFF"/>
              </a:solidFill>
              <a:effectLst/>
              <a:uLnTx/>
              <a:uFillTx/>
              <a:ea typeface="+mn-ea"/>
              <a:cs typeface="+mn-cs"/>
            </a:endParaRPr>
          </a:p>
        </p:txBody>
      </p:sp>
      <p:sp>
        <p:nvSpPr>
          <p:cNvPr id="8" name="Arrow: Chevron 7">
            <a:extLst>
              <a:ext uri="{FF2B5EF4-FFF2-40B4-BE49-F238E27FC236}">
                <a16:creationId xmlns:a16="http://schemas.microsoft.com/office/drawing/2014/main" id="{0A277C5A-D8A8-8D13-EA2C-67F76778C97F}"/>
              </a:ext>
            </a:extLst>
          </p:cNvPr>
          <p:cNvSpPr/>
          <p:nvPr/>
        </p:nvSpPr>
        <p:spPr>
          <a:xfrm>
            <a:off x="4737789" y="2230572"/>
            <a:ext cx="2772000" cy="305997"/>
          </a:xfrm>
          <a:prstGeom prst="chevron">
            <a:avLst/>
          </a:prstGeom>
          <a:solidFill>
            <a:srgbClr val="002060"/>
          </a:solidFill>
          <a:ln w="9525"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sz="1200" b="1" i="0" u="none" strike="noStrike" kern="0" cap="none" spc="0" normalizeH="0" baseline="0" noProof="0" dirty="0">
                <a:ln>
                  <a:noFill/>
                </a:ln>
                <a:solidFill>
                  <a:srgbClr val="FFFFFF"/>
                </a:solidFill>
                <a:effectLst/>
                <a:uLnTx/>
                <a:uFillTx/>
                <a:ea typeface="+mn-ea"/>
                <a:cs typeface="+mn-cs"/>
              </a:rPr>
              <a:t>Интервју са руководством и запосленима</a:t>
            </a:r>
            <a:endParaRPr kumimoji="0" lang="bs-Latn-BA" sz="1200" b="1" i="0" u="none" strike="noStrike" kern="0" cap="none" spc="0" normalizeH="0" baseline="0" noProof="0" dirty="0">
              <a:ln>
                <a:noFill/>
              </a:ln>
              <a:solidFill>
                <a:srgbClr val="FFFFFF"/>
              </a:solidFill>
              <a:effectLst/>
              <a:uLnTx/>
              <a:uFillTx/>
              <a:ea typeface="+mn-ea"/>
              <a:cs typeface="+mn-cs"/>
            </a:endParaRPr>
          </a:p>
        </p:txBody>
      </p:sp>
      <p:sp>
        <p:nvSpPr>
          <p:cNvPr id="9" name="TextBox 8">
            <a:extLst>
              <a:ext uri="{FF2B5EF4-FFF2-40B4-BE49-F238E27FC236}">
                <a16:creationId xmlns:a16="http://schemas.microsoft.com/office/drawing/2014/main" id="{DD79D96E-F6E3-40F1-4CDC-AA2C5D2A22A2}"/>
              </a:ext>
            </a:extLst>
          </p:cNvPr>
          <p:cNvSpPr txBox="1"/>
          <p:nvPr/>
        </p:nvSpPr>
        <p:spPr>
          <a:xfrm>
            <a:off x="1594444" y="2563895"/>
            <a:ext cx="3144449" cy="1487587"/>
          </a:xfrm>
          <a:prstGeom prst="rect">
            <a:avLst/>
          </a:prstGeom>
          <a:noFill/>
        </p:spPr>
        <p:txBody>
          <a:bodyPr wrap="square" rtlCol="0">
            <a:spAutoFit/>
          </a:bodyPr>
          <a:lstStyle/>
          <a:p>
            <a:pPr marL="171450" indent="-171450">
              <a:spcAft>
                <a:spcPts val="200"/>
              </a:spcAft>
              <a:buFont typeface="Wingdings" panose="05000000000000000000" pitchFamily="2" charset="2"/>
              <a:buChar char="q"/>
              <a:defRPr/>
            </a:pPr>
            <a:r>
              <a:rPr lang="sr-Cyrl-RS" sz="1200" dirty="0">
                <a:solidFill>
                  <a:srgbClr val="000000"/>
                </a:solidFill>
              </a:rPr>
              <a:t>Званични финансијски извештаји са напоменама</a:t>
            </a:r>
            <a:endParaRPr lang="bs-Latn-BA" sz="1200" dirty="0">
              <a:solidFill>
                <a:srgbClr val="000000"/>
              </a:solidFill>
            </a:endParaRPr>
          </a:p>
          <a:p>
            <a:pPr marL="171450" indent="-171450">
              <a:spcAft>
                <a:spcPts val="200"/>
              </a:spcAft>
              <a:buFont typeface="Wingdings" panose="05000000000000000000" pitchFamily="2" charset="2"/>
              <a:buChar char="q"/>
              <a:defRPr/>
            </a:pPr>
            <a:r>
              <a:rPr lang="sr-Cyrl-RS" sz="1200" dirty="0">
                <a:solidFill>
                  <a:srgbClr val="000000"/>
                </a:solidFill>
              </a:rPr>
              <a:t>Главна књига</a:t>
            </a:r>
            <a:endParaRPr lang="bs-Latn-BA" sz="1200" dirty="0">
              <a:solidFill>
                <a:srgbClr val="000000"/>
              </a:solidFill>
            </a:endParaRPr>
          </a:p>
          <a:p>
            <a:pPr marL="171450" indent="-171450">
              <a:spcAft>
                <a:spcPts val="200"/>
              </a:spcAft>
              <a:buFont typeface="Wingdings" panose="05000000000000000000" pitchFamily="2" charset="2"/>
              <a:buChar char="q"/>
              <a:defRPr/>
            </a:pPr>
            <a:r>
              <a:rPr lang="sr-Cyrl-RS" sz="1200" dirty="0">
                <a:solidFill>
                  <a:srgbClr val="000000"/>
                </a:solidFill>
              </a:rPr>
              <a:t>Регистар основних средстава</a:t>
            </a:r>
            <a:endParaRPr lang="bs-Latn-BA" sz="1200" dirty="0">
              <a:solidFill>
                <a:srgbClr val="000000"/>
              </a:solidFill>
            </a:endParaRPr>
          </a:p>
          <a:p>
            <a:pPr marL="171450" indent="-171450">
              <a:spcAft>
                <a:spcPts val="200"/>
              </a:spcAft>
              <a:buFont typeface="Wingdings" panose="05000000000000000000" pitchFamily="2" charset="2"/>
              <a:buChar char="q"/>
              <a:defRPr/>
            </a:pPr>
            <a:r>
              <a:rPr lang="sr-Cyrl-RS" sz="1200" dirty="0">
                <a:solidFill>
                  <a:srgbClr val="000000"/>
                </a:solidFill>
              </a:rPr>
              <a:t>Ревизорски извештаји </a:t>
            </a:r>
            <a:endParaRPr lang="bs-Latn-BA" sz="1200" dirty="0">
              <a:solidFill>
                <a:srgbClr val="000000"/>
              </a:solidFill>
            </a:endParaRPr>
          </a:p>
          <a:p>
            <a:pPr marL="171450" indent="-171450">
              <a:spcAft>
                <a:spcPts val="200"/>
              </a:spcAft>
              <a:buFont typeface="Wingdings" panose="05000000000000000000" pitchFamily="2" charset="2"/>
              <a:buChar char="q"/>
              <a:defRPr/>
            </a:pPr>
            <a:r>
              <a:rPr lang="sr-Cyrl-RS" sz="1200" dirty="0">
                <a:solidFill>
                  <a:srgbClr val="000000"/>
                </a:solidFill>
              </a:rPr>
              <a:t>Менаџмент извештаји којима се детаљније пратило пословање</a:t>
            </a:r>
            <a:endParaRPr lang="bs-Latn-BA" sz="1200" dirty="0">
              <a:solidFill>
                <a:srgbClr val="000000"/>
              </a:solidFill>
            </a:endParaRPr>
          </a:p>
        </p:txBody>
      </p:sp>
      <p:sp>
        <p:nvSpPr>
          <p:cNvPr id="10" name="TextBox 9">
            <a:extLst>
              <a:ext uri="{FF2B5EF4-FFF2-40B4-BE49-F238E27FC236}">
                <a16:creationId xmlns:a16="http://schemas.microsoft.com/office/drawing/2014/main" id="{B249592A-1D55-D5D4-CC0E-5A6DB9DD4877}"/>
              </a:ext>
            </a:extLst>
          </p:cNvPr>
          <p:cNvSpPr txBox="1"/>
          <p:nvPr/>
        </p:nvSpPr>
        <p:spPr>
          <a:xfrm>
            <a:off x="4750389" y="2563895"/>
            <a:ext cx="2772000" cy="1938992"/>
          </a:xfrm>
          <a:prstGeom prst="rect">
            <a:avLst/>
          </a:prstGeom>
          <a:noFill/>
        </p:spPr>
        <p:txBody>
          <a:bodyPr wrap="square" rtlCol="0">
            <a:spAutoFit/>
          </a:bodyPr>
          <a:lstStyle/>
          <a:p>
            <a:pPr marL="171450" indent="-171450">
              <a:buFont typeface="Wingdings" panose="05000000000000000000" pitchFamily="2" charset="2"/>
              <a:buChar char="q"/>
              <a:defRPr/>
            </a:pPr>
            <a:r>
              <a:rPr lang="sr-Cyrl-RS" sz="1200" dirty="0">
                <a:solidFill>
                  <a:srgbClr val="000000"/>
                </a:solidFill>
              </a:rPr>
              <a:t>Анализирати евентуалне нагле раскиде радних односа у периоду непосредно пре иницирања стечајног поступка</a:t>
            </a:r>
            <a:endParaRPr lang="bs-Latn-BA" sz="1200" dirty="0">
              <a:solidFill>
                <a:srgbClr val="000000"/>
              </a:solidFill>
            </a:endParaRPr>
          </a:p>
          <a:p>
            <a:pPr marL="171450" indent="-171450">
              <a:buFont typeface="Wingdings" panose="05000000000000000000" pitchFamily="2" charset="2"/>
              <a:buChar char="q"/>
              <a:defRPr/>
            </a:pPr>
            <a:r>
              <a:rPr lang="sr-Cyrl-RS" sz="1200" dirty="0">
                <a:solidFill>
                  <a:srgbClr val="000000"/>
                </a:solidFill>
              </a:rPr>
              <a:t>Идентификација трећих страна које би евентуално биле мотивисане да поделе значајне информације</a:t>
            </a:r>
            <a:endParaRPr lang="bs-Latn-BA" sz="1200" dirty="0">
              <a:solidFill>
                <a:srgbClr val="000000"/>
              </a:solidFill>
            </a:endParaRPr>
          </a:p>
          <a:p>
            <a:pPr marL="171450" indent="-171450">
              <a:buFont typeface="Wingdings" panose="05000000000000000000" pitchFamily="2" charset="2"/>
              <a:buChar char="q"/>
              <a:defRPr/>
            </a:pPr>
            <a:r>
              <a:rPr lang="sr-Cyrl-RS" sz="1200" dirty="0">
                <a:solidFill>
                  <a:srgbClr val="000000"/>
                </a:solidFill>
              </a:rPr>
              <a:t>Интервјуи са рачуноводственом агенцијом и другим пружаоцима пословних услуга</a:t>
            </a:r>
            <a:endParaRPr lang="bs-Latn-BA" sz="1200" dirty="0">
              <a:solidFill>
                <a:srgbClr val="000000"/>
              </a:solidFill>
            </a:endParaRPr>
          </a:p>
        </p:txBody>
      </p:sp>
      <p:sp>
        <p:nvSpPr>
          <p:cNvPr id="11" name="Oval 10">
            <a:extLst>
              <a:ext uri="{FF2B5EF4-FFF2-40B4-BE49-F238E27FC236}">
                <a16:creationId xmlns:a16="http://schemas.microsoft.com/office/drawing/2014/main" id="{372D904A-48D0-DB43-5E7C-D2074E1A4152}"/>
              </a:ext>
            </a:extLst>
          </p:cNvPr>
          <p:cNvSpPr/>
          <p:nvPr/>
        </p:nvSpPr>
        <p:spPr>
          <a:xfrm>
            <a:off x="1500513" y="2132929"/>
            <a:ext cx="187863" cy="187863"/>
          </a:xfrm>
          <a:prstGeom prst="ellipse">
            <a:avLst/>
          </a:prstGeom>
          <a:solidFill>
            <a:srgbClr val="FFB6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1100" b="1" i="0" u="none" strike="noStrike" kern="0" cap="none" spc="0" normalizeH="0" baseline="0" noProof="0">
                <a:ln>
                  <a:noFill/>
                </a:ln>
                <a:solidFill>
                  <a:srgbClr val="FFFFFF"/>
                </a:solidFill>
                <a:effectLst/>
                <a:uLnTx/>
                <a:uFillTx/>
                <a:ea typeface="+mn-ea"/>
                <a:cs typeface="+mn-cs"/>
              </a:rPr>
              <a:t>1</a:t>
            </a:r>
            <a:endParaRPr kumimoji="0" lang="bs-Latn-BA" sz="1100" b="1" i="0" u="none" strike="noStrike" kern="0" cap="none" spc="0" normalizeH="0" baseline="0" noProof="0" dirty="0">
              <a:ln>
                <a:noFill/>
              </a:ln>
              <a:solidFill>
                <a:srgbClr val="FFFFFF"/>
              </a:solidFill>
              <a:effectLst/>
              <a:uLnTx/>
              <a:uFillTx/>
              <a:ea typeface="+mn-ea"/>
              <a:cs typeface="+mn-cs"/>
            </a:endParaRPr>
          </a:p>
        </p:txBody>
      </p:sp>
      <p:sp>
        <p:nvSpPr>
          <p:cNvPr id="12" name="Oval 11">
            <a:extLst>
              <a:ext uri="{FF2B5EF4-FFF2-40B4-BE49-F238E27FC236}">
                <a16:creationId xmlns:a16="http://schemas.microsoft.com/office/drawing/2014/main" id="{AAC1E3AD-D308-4146-32B2-B9B730F60F46}"/>
              </a:ext>
            </a:extLst>
          </p:cNvPr>
          <p:cNvSpPr/>
          <p:nvPr/>
        </p:nvSpPr>
        <p:spPr>
          <a:xfrm>
            <a:off x="4707720" y="2132929"/>
            <a:ext cx="187863" cy="187863"/>
          </a:xfrm>
          <a:prstGeom prst="ellipse">
            <a:avLst/>
          </a:prstGeom>
          <a:solidFill>
            <a:srgbClr val="FFB6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1100" b="1" i="0" u="none" strike="noStrike" kern="0" cap="none" spc="0" normalizeH="0" baseline="0" noProof="0">
                <a:ln>
                  <a:noFill/>
                </a:ln>
                <a:solidFill>
                  <a:srgbClr val="FFFFFF"/>
                </a:solidFill>
                <a:effectLst/>
                <a:uLnTx/>
                <a:uFillTx/>
                <a:ea typeface="+mn-ea"/>
                <a:cs typeface="+mn-cs"/>
              </a:rPr>
              <a:t>2</a:t>
            </a:r>
            <a:endParaRPr kumimoji="0" lang="bs-Latn-BA" sz="1100" b="1" i="0" u="none" strike="noStrike" kern="0" cap="none" spc="0" normalizeH="0" baseline="0" noProof="0" dirty="0">
              <a:ln>
                <a:noFill/>
              </a:ln>
              <a:solidFill>
                <a:srgbClr val="FFFFFF"/>
              </a:solidFill>
              <a:effectLst/>
              <a:uLnTx/>
              <a:uFillTx/>
              <a:ea typeface="+mn-ea"/>
              <a:cs typeface="+mn-cs"/>
            </a:endParaRPr>
          </a:p>
        </p:txBody>
      </p:sp>
      <p:sp>
        <p:nvSpPr>
          <p:cNvPr id="14" name="TextBox 13">
            <a:extLst>
              <a:ext uri="{FF2B5EF4-FFF2-40B4-BE49-F238E27FC236}">
                <a16:creationId xmlns:a16="http://schemas.microsoft.com/office/drawing/2014/main" id="{30920573-32D6-F001-A3CE-FDC3EB7FF844}"/>
              </a:ext>
            </a:extLst>
          </p:cNvPr>
          <p:cNvSpPr txBox="1"/>
          <p:nvPr/>
        </p:nvSpPr>
        <p:spPr>
          <a:xfrm>
            <a:off x="2723590" y="5286730"/>
            <a:ext cx="3214493" cy="1131079"/>
          </a:xfrm>
          <a:prstGeom prst="rect">
            <a:avLst/>
          </a:prstGeom>
          <a:noFill/>
        </p:spPr>
        <p:txBody>
          <a:bodyPr wrap="square" rtlCol="0">
            <a:spAutoFit/>
          </a:bodyPr>
          <a:lstStyle/>
          <a:p>
            <a:pPr marL="171450" indent="-171450">
              <a:spcAft>
                <a:spcPts val="900"/>
              </a:spcAft>
              <a:buFont typeface="Wingdings" panose="05000000000000000000" pitchFamily="2" charset="2"/>
              <a:buChar char="q"/>
              <a:defRPr/>
            </a:pPr>
            <a:r>
              <a:rPr lang="sr-Cyrl-RS" sz="1200" dirty="0">
                <a:solidFill>
                  <a:srgbClr val="000000"/>
                </a:solidFill>
              </a:rPr>
              <a:t>Анализа исплата добављачима и повериоцима у периоду који претходи стечају</a:t>
            </a:r>
            <a:endParaRPr lang="bs-Latn-BA" sz="1200" dirty="0">
              <a:solidFill>
                <a:srgbClr val="000000"/>
              </a:solidFill>
            </a:endParaRPr>
          </a:p>
          <a:p>
            <a:pPr marL="171450" indent="-171450">
              <a:spcAft>
                <a:spcPts val="900"/>
              </a:spcAft>
              <a:buFont typeface="Wingdings" panose="05000000000000000000" pitchFamily="2" charset="2"/>
              <a:buChar char="q"/>
              <a:defRPr/>
            </a:pPr>
            <a:r>
              <a:rPr lang="sr-Cyrl-RS" sz="1200" dirty="0">
                <a:solidFill>
                  <a:srgbClr val="000000"/>
                </a:solidFill>
              </a:rPr>
              <a:t>Анализа услова под којима су исплате извршене</a:t>
            </a:r>
            <a:endParaRPr lang="bs-Latn-BA" sz="1200" dirty="0">
              <a:solidFill>
                <a:srgbClr val="000000"/>
              </a:solidFill>
            </a:endParaRPr>
          </a:p>
        </p:txBody>
      </p:sp>
      <p:sp>
        <p:nvSpPr>
          <p:cNvPr id="15" name="TextBox 14">
            <a:extLst>
              <a:ext uri="{FF2B5EF4-FFF2-40B4-BE49-F238E27FC236}">
                <a16:creationId xmlns:a16="http://schemas.microsoft.com/office/drawing/2014/main" id="{E8F4EEA4-FCBB-4D28-DB59-6DF8B33C3583}"/>
              </a:ext>
            </a:extLst>
          </p:cNvPr>
          <p:cNvSpPr txBox="1"/>
          <p:nvPr/>
        </p:nvSpPr>
        <p:spPr>
          <a:xfrm>
            <a:off x="6571994" y="5286225"/>
            <a:ext cx="2837395" cy="461665"/>
          </a:xfrm>
          <a:prstGeom prst="rect">
            <a:avLst/>
          </a:prstGeom>
          <a:noFill/>
        </p:spPr>
        <p:txBody>
          <a:bodyPr wrap="square" rtlCol="0">
            <a:spAutoFit/>
          </a:bodyPr>
          <a:lstStyle/>
          <a:p>
            <a:pPr marL="171450" indent="-171450">
              <a:spcAft>
                <a:spcPts val="900"/>
              </a:spcAft>
              <a:buFont typeface="Wingdings" panose="05000000000000000000" pitchFamily="2" charset="2"/>
              <a:buChar char="q"/>
              <a:defRPr/>
            </a:pPr>
            <a:r>
              <a:rPr lang="sr-Cyrl-RS" sz="1200" dirty="0">
                <a:solidFill>
                  <a:srgbClr val="000000"/>
                </a:solidFill>
              </a:rPr>
              <a:t>Уколико је сврсисходно, анализа е-</a:t>
            </a:r>
            <a:r>
              <a:rPr lang="sr-Cyrl-RS" sz="1200" dirty="0" err="1">
                <a:solidFill>
                  <a:srgbClr val="000000"/>
                </a:solidFill>
              </a:rPr>
              <a:t>маилова</a:t>
            </a:r>
            <a:r>
              <a:rPr lang="sr-Cyrl-RS" sz="1200" dirty="0">
                <a:solidFill>
                  <a:srgbClr val="000000"/>
                </a:solidFill>
              </a:rPr>
              <a:t> и службене преписке</a:t>
            </a:r>
            <a:endParaRPr lang="bs-Latn-BA" sz="1200" dirty="0">
              <a:solidFill>
                <a:srgbClr val="000000"/>
              </a:solidFill>
            </a:endParaRPr>
          </a:p>
        </p:txBody>
      </p:sp>
      <p:sp>
        <p:nvSpPr>
          <p:cNvPr id="16" name="Arrow: Pentagon 15">
            <a:extLst>
              <a:ext uri="{FF2B5EF4-FFF2-40B4-BE49-F238E27FC236}">
                <a16:creationId xmlns:a16="http://schemas.microsoft.com/office/drawing/2014/main" id="{56A3B90D-A898-ED41-83B8-1A10DA485BF7}"/>
              </a:ext>
            </a:extLst>
          </p:cNvPr>
          <p:cNvSpPr/>
          <p:nvPr/>
        </p:nvSpPr>
        <p:spPr>
          <a:xfrm>
            <a:off x="2814487" y="4989340"/>
            <a:ext cx="3144448" cy="231902"/>
          </a:xfrm>
          <a:prstGeom prst="homePlate">
            <a:avLst/>
          </a:prstGeom>
          <a:solidFill>
            <a:srgbClr val="002060"/>
          </a:solidFill>
          <a:ln w="9525" cap="flat" cmpd="sng" algn="ctr">
            <a:solidFill>
              <a:srgbClr val="DEDEDE">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sz="1200" b="1" i="0" u="none" strike="noStrike" kern="0" cap="none" spc="0" normalizeH="0" baseline="0" noProof="0" dirty="0">
                <a:ln>
                  <a:noFill/>
                </a:ln>
                <a:solidFill>
                  <a:srgbClr val="FFFFFF"/>
                </a:solidFill>
                <a:effectLst/>
                <a:uLnTx/>
                <a:uFillTx/>
                <a:ea typeface="+mn-ea"/>
                <a:cs typeface="+mn-cs"/>
              </a:rPr>
              <a:t>Анализа исплате добављача и поверилаца</a:t>
            </a:r>
            <a:endParaRPr kumimoji="0" lang="bs-Latn-BA" sz="1200" b="1" i="0" u="none" strike="noStrike" kern="0" cap="none" spc="0" normalizeH="0" baseline="0" noProof="0" dirty="0">
              <a:ln>
                <a:noFill/>
              </a:ln>
              <a:solidFill>
                <a:srgbClr val="FFFFFF"/>
              </a:solidFill>
              <a:effectLst/>
              <a:uLnTx/>
              <a:uFillTx/>
              <a:ea typeface="+mn-ea"/>
              <a:cs typeface="+mn-cs"/>
            </a:endParaRPr>
          </a:p>
        </p:txBody>
      </p:sp>
      <p:sp>
        <p:nvSpPr>
          <p:cNvPr id="17" name="Arrow: Chevron 16">
            <a:extLst>
              <a:ext uri="{FF2B5EF4-FFF2-40B4-BE49-F238E27FC236}">
                <a16:creationId xmlns:a16="http://schemas.microsoft.com/office/drawing/2014/main" id="{2B301162-0376-E1B0-3C1C-C72CD32A75FC}"/>
              </a:ext>
            </a:extLst>
          </p:cNvPr>
          <p:cNvSpPr/>
          <p:nvPr/>
        </p:nvSpPr>
        <p:spPr>
          <a:xfrm>
            <a:off x="6634761" y="4989340"/>
            <a:ext cx="2972730" cy="283777"/>
          </a:xfrm>
          <a:prstGeom prst="chevron">
            <a:avLst/>
          </a:prstGeom>
          <a:solidFill>
            <a:srgbClr val="002060"/>
          </a:solidFill>
          <a:ln w="9525" cap="flat" cmpd="sng" algn="ctr">
            <a:solidFill>
              <a:srgbClr val="DEDEDE">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sz="1200" b="1" i="0" u="none" strike="noStrike" kern="0" cap="none" spc="0" normalizeH="0" baseline="0" noProof="0" dirty="0">
                <a:ln>
                  <a:noFill/>
                </a:ln>
                <a:solidFill>
                  <a:srgbClr val="FFFFFF"/>
                </a:solidFill>
                <a:effectLst/>
                <a:uLnTx/>
                <a:uFillTx/>
                <a:ea typeface="+mn-ea"/>
                <a:cs typeface="+mn-cs"/>
              </a:rPr>
              <a:t>Анализа електронске документације</a:t>
            </a:r>
            <a:endParaRPr kumimoji="0" lang="bs-Latn-BA" sz="1200" b="1" i="0" u="none" strike="noStrike" kern="0" cap="none" spc="0" normalizeH="0" baseline="0" noProof="0" dirty="0">
              <a:ln>
                <a:noFill/>
              </a:ln>
              <a:solidFill>
                <a:srgbClr val="FFFFFF"/>
              </a:solidFill>
              <a:effectLst/>
              <a:uLnTx/>
              <a:uFillTx/>
              <a:ea typeface="+mn-ea"/>
              <a:cs typeface="+mn-cs"/>
            </a:endParaRPr>
          </a:p>
        </p:txBody>
      </p:sp>
      <p:sp>
        <p:nvSpPr>
          <p:cNvPr id="18" name="Oval 17">
            <a:extLst>
              <a:ext uri="{FF2B5EF4-FFF2-40B4-BE49-F238E27FC236}">
                <a16:creationId xmlns:a16="http://schemas.microsoft.com/office/drawing/2014/main" id="{54F3004C-EAE2-59E0-1896-69BB35DFB585}"/>
              </a:ext>
            </a:extLst>
          </p:cNvPr>
          <p:cNvSpPr/>
          <p:nvPr/>
        </p:nvSpPr>
        <p:spPr>
          <a:xfrm>
            <a:off x="2712787" y="4801477"/>
            <a:ext cx="187863" cy="187863"/>
          </a:xfrm>
          <a:prstGeom prst="ellipse">
            <a:avLst/>
          </a:prstGeom>
          <a:solidFill>
            <a:srgbClr val="FFB6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1100" b="1" i="0" u="none" strike="noStrike" kern="0" cap="none" spc="0" normalizeH="0" baseline="0" noProof="0" dirty="0">
                <a:ln>
                  <a:noFill/>
                </a:ln>
                <a:solidFill>
                  <a:srgbClr val="FFFFFF"/>
                </a:solidFill>
                <a:effectLst/>
                <a:uLnTx/>
                <a:uFillTx/>
                <a:ea typeface="+mn-ea"/>
                <a:cs typeface="+mn-cs"/>
              </a:rPr>
              <a:t>4</a:t>
            </a:r>
          </a:p>
        </p:txBody>
      </p:sp>
      <p:sp>
        <p:nvSpPr>
          <p:cNvPr id="19" name="Oval 18">
            <a:extLst>
              <a:ext uri="{FF2B5EF4-FFF2-40B4-BE49-F238E27FC236}">
                <a16:creationId xmlns:a16="http://schemas.microsoft.com/office/drawing/2014/main" id="{E612E89D-B0EB-AECC-9F1D-896ADB40D580}"/>
              </a:ext>
            </a:extLst>
          </p:cNvPr>
          <p:cNvSpPr/>
          <p:nvPr/>
        </p:nvSpPr>
        <p:spPr>
          <a:xfrm>
            <a:off x="6604692" y="4898291"/>
            <a:ext cx="187863" cy="187863"/>
          </a:xfrm>
          <a:prstGeom prst="ellipse">
            <a:avLst/>
          </a:prstGeom>
          <a:solidFill>
            <a:srgbClr val="FFB6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1100" b="1" i="0" u="none" strike="noStrike" kern="0" cap="none" spc="0" normalizeH="0" baseline="0" noProof="0" dirty="0">
                <a:ln>
                  <a:noFill/>
                </a:ln>
                <a:solidFill>
                  <a:srgbClr val="FFFFFF"/>
                </a:solidFill>
                <a:effectLst/>
                <a:uLnTx/>
                <a:uFillTx/>
                <a:ea typeface="+mn-ea"/>
                <a:cs typeface="+mn-cs"/>
              </a:rPr>
              <a:t>5</a:t>
            </a:r>
          </a:p>
        </p:txBody>
      </p:sp>
      <p:sp>
        <p:nvSpPr>
          <p:cNvPr id="20" name="Flowchart: Manual Operation 19">
            <a:extLst>
              <a:ext uri="{FF2B5EF4-FFF2-40B4-BE49-F238E27FC236}">
                <a16:creationId xmlns:a16="http://schemas.microsoft.com/office/drawing/2014/main" id="{CED4D2F1-1405-B8B6-FD25-56349C5D6B3B}"/>
              </a:ext>
            </a:extLst>
          </p:cNvPr>
          <p:cNvSpPr/>
          <p:nvPr/>
        </p:nvSpPr>
        <p:spPr>
          <a:xfrm rot="10800000">
            <a:off x="2126824" y="1862908"/>
            <a:ext cx="8169101" cy="296467"/>
          </a:xfrm>
          <a:prstGeom prst="flowChartManualOperation">
            <a:avLst/>
          </a:prstGeom>
          <a:gradFill flip="none" rotWithShape="1">
            <a:gsLst>
              <a:gs pos="0">
                <a:srgbClr val="DEDEDE">
                  <a:lumMod val="50000"/>
                  <a:tint val="66000"/>
                  <a:satMod val="160000"/>
                </a:srgbClr>
              </a:gs>
              <a:gs pos="50000">
                <a:srgbClr val="DEDEDE">
                  <a:lumMod val="50000"/>
                  <a:tint val="44500"/>
                  <a:satMod val="160000"/>
                </a:srgbClr>
              </a:gs>
              <a:gs pos="100000">
                <a:srgbClr val="DEDEDE">
                  <a:lumMod val="50000"/>
                  <a:tint val="23500"/>
                  <a:satMod val="160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s-Latn-BA" sz="1800" b="0" i="0" u="none" strike="noStrike" kern="0" cap="none" spc="0" normalizeH="0" baseline="0" noProof="0" dirty="0">
              <a:ln>
                <a:noFill/>
              </a:ln>
              <a:solidFill>
                <a:srgbClr val="FFFFFF"/>
              </a:solidFill>
              <a:effectLst/>
              <a:uLnTx/>
              <a:uFillTx/>
              <a:ea typeface="+mn-ea"/>
              <a:cs typeface="+mn-cs"/>
            </a:endParaRPr>
          </a:p>
        </p:txBody>
      </p:sp>
      <p:sp>
        <p:nvSpPr>
          <p:cNvPr id="23" name="Arrow: Chevron 22">
            <a:extLst>
              <a:ext uri="{FF2B5EF4-FFF2-40B4-BE49-F238E27FC236}">
                <a16:creationId xmlns:a16="http://schemas.microsoft.com/office/drawing/2014/main" id="{EC65B52A-38FA-A4E5-EE34-5C509876D0E7}"/>
              </a:ext>
            </a:extLst>
          </p:cNvPr>
          <p:cNvSpPr/>
          <p:nvPr/>
        </p:nvSpPr>
        <p:spPr>
          <a:xfrm>
            <a:off x="7738279" y="2250423"/>
            <a:ext cx="2837395" cy="286145"/>
          </a:xfrm>
          <a:prstGeom prst="chevron">
            <a:avLst/>
          </a:prstGeom>
          <a:solidFill>
            <a:srgbClr val="002060"/>
          </a:solidFill>
          <a:ln w="9525" cap="flat" cmpd="sng" algn="ctr">
            <a:solidFill>
              <a:srgbClr val="DEDEDE">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sz="1200" b="1" i="0" u="none" strike="noStrike" kern="0" cap="none" spc="0" normalizeH="0" baseline="0" noProof="0" dirty="0">
                <a:ln>
                  <a:noFill/>
                </a:ln>
                <a:solidFill>
                  <a:srgbClr val="FFFFFF"/>
                </a:solidFill>
                <a:effectLst/>
                <a:uLnTx/>
                <a:uFillTx/>
                <a:ea typeface="+mn-ea"/>
                <a:cs typeface="+mn-cs"/>
              </a:rPr>
              <a:t>Анализа пропратне документације</a:t>
            </a:r>
            <a:endParaRPr kumimoji="0" lang="bs-Latn-BA" sz="1200" b="1" i="0" u="none" strike="noStrike" kern="0" cap="none" spc="0" normalizeH="0" baseline="0" noProof="0" dirty="0">
              <a:ln>
                <a:noFill/>
              </a:ln>
              <a:solidFill>
                <a:srgbClr val="FFFFFF"/>
              </a:solidFill>
              <a:effectLst/>
              <a:uLnTx/>
              <a:uFillTx/>
              <a:ea typeface="+mn-ea"/>
              <a:cs typeface="+mn-cs"/>
            </a:endParaRPr>
          </a:p>
        </p:txBody>
      </p:sp>
      <p:sp>
        <p:nvSpPr>
          <p:cNvPr id="24" name="TextBox 23">
            <a:extLst>
              <a:ext uri="{FF2B5EF4-FFF2-40B4-BE49-F238E27FC236}">
                <a16:creationId xmlns:a16="http://schemas.microsoft.com/office/drawing/2014/main" id="{6797CA0C-34AD-6DF5-EC7D-36FFB94FD56D}"/>
              </a:ext>
            </a:extLst>
          </p:cNvPr>
          <p:cNvSpPr txBox="1"/>
          <p:nvPr/>
        </p:nvSpPr>
        <p:spPr>
          <a:xfrm>
            <a:off x="7768980" y="2563895"/>
            <a:ext cx="2837395" cy="2254463"/>
          </a:xfrm>
          <a:prstGeom prst="rect">
            <a:avLst/>
          </a:prstGeom>
          <a:noFill/>
        </p:spPr>
        <p:txBody>
          <a:bodyPr wrap="square" rtlCol="0">
            <a:spAutoFit/>
          </a:bodyPr>
          <a:lstStyle/>
          <a:p>
            <a:pPr marL="171450" indent="-171450">
              <a:spcAft>
                <a:spcPts val="300"/>
              </a:spcAft>
              <a:buFont typeface="Wingdings" panose="05000000000000000000" pitchFamily="2" charset="2"/>
              <a:buChar char="q"/>
              <a:defRPr/>
            </a:pPr>
            <a:r>
              <a:rPr lang="sr-Cyrl-RS" sz="1200" dirty="0">
                <a:solidFill>
                  <a:srgbClr val="000000"/>
                </a:solidFill>
              </a:rPr>
              <a:t>Процене вредности, уговори, фактуре, докази о извршењу услуга, документација о одлучивању о спровођењу трансакција, релевантне политике и процедуре.</a:t>
            </a:r>
            <a:endParaRPr lang="bs-Latn-BA" sz="1200" dirty="0">
              <a:solidFill>
                <a:srgbClr val="000000"/>
              </a:solidFill>
            </a:endParaRPr>
          </a:p>
          <a:p>
            <a:pPr marL="171450" indent="-171450">
              <a:spcAft>
                <a:spcPts val="300"/>
              </a:spcAft>
              <a:buFont typeface="Wingdings" panose="05000000000000000000" pitchFamily="2" charset="2"/>
              <a:buChar char="q"/>
              <a:defRPr/>
            </a:pPr>
            <a:r>
              <a:rPr lang="sr-Cyrl-RS" sz="1200" dirty="0">
                <a:solidFill>
                  <a:srgbClr val="000000"/>
                </a:solidFill>
              </a:rPr>
              <a:t>Записници са састанака менаџмента и власника</a:t>
            </a:r>
            <a:r>
              <a:rPr lang="sr-Latn-RS" sz="1300" dirty="0">
                <a:solidFill>
                  <a:srgbClr val="000000"/>
                </a:solidFill>
              </a:rPr>
              <a:t>	</a:t>
            </a:r>
          </a:p>
          <a:p>
            <a:pPr marL="171450" indent="-171450">
              <a:spcAft>
                <a:spcPts val="300"/>
              </a:spcAft>
              <a:buFont typeface="Wingdings" panose="05000000000000000000" pitchFamily="2" charset="2"/>
              <a:buChar char="q"/>
              <a:defRPr/>
            </a:pPr>
            <a:r>
              <a:rPr lang="sr-Cyrl-RS" sz="1200" dirty="0">
                <a:solidFill>
                  <a:srgbClr val="000000"/>
                </a:solidFill>
              </a:rPr>
              <a:t>Регистар документације друштва</a:t>
            </a:r>
            <a:endParaRPr lang="bs-Latn-BA" sz="1200" dirty="0">
              <a:solidFill>
                <a:srgbClr val="000000"/>
              </a:solidFill>
            </a:endParaRPr>
          </a:p>
          <a:p>
            <a:pPr marL="171450" indent="-171450">
              <a:spcAft>
                <a:spcPts val="300"/>
              </a:spcAft>
              <a:buFont typeface="Wingdings" panose="05000000000000000000" pitchFamily="2" charset="2"/>
              <a:buChar char="q"/>
              <a:defRPr/>
            </a:pPr>
            <a:r>
              <a:rPr lang="sr-Cyrl-RS" sz="1200" dirty="0">
                <a:solidFill>
                  <a:srgbClr val="000000"/>
                </a:solidFill>
              </a:rPr>
              <a:t>Документација о финансијском реструктурирању или комуникација са повериоцима</a:t>
            </a:r>
            <a:endParaRPr lang="bs-Latn-BA" sz="1200" dirty="0">
              <a:solidFill>
                <a:srgbClr val="000000"/>
              </a:solidFill>
            </a:endParaRPr>
          </a:p>
        </p:txBody>
      </p:sp>
      <p:sp>
        <p:nvSpPr>
          <p:cNvPr id="25" name="Oval 24">
            <a:extLst>
              <a:ext uri="{FF2B5EF4-FFF2-40B4-BE49-F238E27FC236}">
                <a16:creationId xmlns:a16="http://schemas.microsoft.com/office/drawing/2014/main" id="{EF1AF30D-A22F-D358-693D-3D4A06DC54BD}"/>
              </a:ext>
            </a:extLst>
          </p:cNvPr>
          <p:cNvSpPr/>
          <p:nvPr/>
        </p:nvSpPr>
        <p:spPr>
          <a:xfrm>
            <a:off x="7736010" y="2132929"/>
            <a:ext cx="187863" cy="187863"/>
          </a:xfrm>
          <a:prstGeom prst="ellipse">
            <a:avLst/>
          </a:prstGeom>
          <a:solidFill>
            <a:srgbClr val="FFB6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1100" b="1" i="0" u="none" strike="noStrike" kern="0" cap="none" spc="0" normalizeH="0" baseline="0" noProof="0" dirty="0">
                <a:ln>
                  <a:noFill/>
                </a:ln>
                <a:solidFill>
                  <a:srgbClr val="FFFFFF"/>
                </a:solidFill>
                <a:effectLst/>
                <a:uLnTx/>
                <a:uFillTx/>
                <a:ea typeface="+mn-ea"/>
                <a:cs typeface="+mn-cs"/>
              </a:rPr>
              <a:t>3</a:t>
            </a:r>
          </a:p>
        </p:txBody>
      </p:sp>
    </p:spTree>
    <p:extLst>
      <p:ext uri="{BB962C8B-B14F-4D97-AF65-F5344CB8AC3E}">
        <p14:creationId xmlns:p14="http://schemas.microsoft.com/office/powerpoint/2010/main" val="203498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809B9-B8C4-AC6F-E82C-CBA5C51BE813}"/>
              </a:ext>
            </a:extLst>
          </p:cNvPr>
          <p:cNvSpPr>
            <a:spLocks noGrp="1"/>
          </p:cNvSpPr>
          <p:nvPr>
            <p:ph type="body" sz="quarter" idx="13"/>
          </p:nvPr>
        </p:nvSpPr>
        <p:spPr>
          <a:xfrm>
            <a:off x="0" y="286603"/>
            <a:ext cx="12191999" cy="6285647"/>
          </a:xfrm>
          <a:solidFill>
            <a:srgbClr val="002060"/>
          </a:solidFill>
          <a:effectLst>
            <a:outerShdw blurRad="50800" dist="38100" dir="2700000" algn="tl" rotWithShape="0">
              <a:prstClr val="black">
                <a:alpha val="40000"/>
              </a:prstClr>
            </a:outerShdw>
          </a:effectLst>
        </p:spPr>
        <p:txBody>
          <a:bodyPr/>
          <a:lstStyle/>
          <a:p>
            <a:pPr algn="ctr"/>
            <a:endParaRPr lang="sr-R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Google Shape;2001;p49">
            <a:extLst>
              <a:ext uri="{FF2B5EF4-FFF2-40B4-BE49-F238E27FC236}">
                <a16:creationId xmlns:a16="http://schemas.microsoft.com/office/drawing/2014/main" id="{11778956-A553-CD9E-5937-5FA40B36C839}"/>
              </a:ext>
            </a:extLst>
          </p:cNvPr>
          <p:cNvSpPr txBox="1">
            <a:spLocks/>
          </p:cNvSpPr>
          <p:nvPr/>
        </p:nvSpPr>
        <p:spPr>
          <a:xfrm>
            <a:off x="442912" y="0"/>
            <a:ext cx="4344987" cy="6858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L="914400" marR="0" lvl="1"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L="1371600" marR="0" lvl="2"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L="1828800" marR="0" lvl="3"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L="2286000" marR="0" lvl="4"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L="2743200" marR="0" lvl="5"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L="3200400" marR="0" lvl="6"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L="3657600" marR="0" lvl="7"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L="4114800" marR="0" lvl="8" indent="-22860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pPr marL="0" marR="0" lvl="0" indent="0" algn="l" defTabSz="914400" rtl="0" eaLnBrk="1" fontAlgn="auto" latinLnBrk="0" hangingPunct="1">
              <a:lnSpc>
                <a:spcPct val="95000"/>
              </a:lnSpc>
              <a:spcBef>
                <a:spcPts val="0"/>
              </a:spcBef>
              <a:spcAft>
                <a:spcPts val="0"/>
              </a:spcAft>
              <a:buClr>
                <a:srgbClr val="FFFFFF"/>
              </a:buClr>
              <a:buSzPts val="65000"/>
              <a:buFont typeface="Arial"/>
              <a:buNone/>
              <a:tabLst/>
              <a:defRPr/>
            </a:pPr>
            <a:r>
              <a:rPr kumimoji="0" lang="sr-Latn-RS" sz="65000" b="0" i="0" u="none" strike="noStrike" kern="0" cap="none" spc="0" normalizeH="0" baseline="0" noProof="0" dirty="0">
                <a:ln>
                  <a:noFill/>
                </a:ln>
                <a:solidFill>
                  <a:srgbClr val="FFFFFF"/>
                </a:solidFill>
                <a:effectLst/>
                <a:uLnTx/>
                <a:uFillTx/>
                <a:latin typeface="+mn-lt"/>
                <a:cs typeface="Arial"/>
                <a:sym typeface="Arial"/>
              </a:rPr>
              <a:t>3</a:t>
            </a:r>
          </a:p>
        </p:txBody>
      </p:sp>
      <p:sp>
        <p:nvSpPr>
          <p:cNvPr id="8" name="Google Shape;2000;p49">
            <a:extLst>
              <a:ext uri="{FF2B5EF4-FFF2-40B4-BE49-F238E27FC236}">
                <a16:creationId xmlns:a16="http://schemas.microsoft.com/office/drawing/2014/main" id="{D697B3E6-FF37-5D3A-97CE-2D02F2CAC58E}"/>
              </a:ext>
            </a:extLst>
          </p:cNvPr>
          <p:cNvSpPr txBox="1">
            <a:spLocks/>
          </p:cNvSpPr>
          <p:nvPr/>
        </p:nvSpPr>
        <p:spPr>
          <a:xfrm>
            <a:off x="4951413" y="2103438"/>
            <a:ext cx="4936658" cy="25642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85000"/>
              </a:lnSpc>
              <a:spcBef>
                <a:spcPts val="0"/>
              </a:spcBef>
              <a:spcAft>
                <a:spcPts val="0"/>
              </a:spcAft>
              <a:buClr>
                <a:srgbClr val="FFFFFF"/>
              </a:buClr>
              <a:buSzPts val="4000"/>
              <a:buFont typeface="Arial"/>
              <a:buNone/>
              <a:tabLst/>
              <a:defRPr/>
            </a:pPr>
            <a:r>
              <a:rPr kumimoji="0" lang="sr-Cyrl-RS" sz="4000" b="0" i="0" u="none" strike="noStrike" kern="0" cap="none" spc="0" normalizeH="0" baseline="0" noProof="0" dirty="0">
                <a:ln>
                  <a:noFill/>
                </a:ln>
                <a:solidFill>
                  <a:srgbClr val="FFFFFF"/>
                </a:solidFill>
                <a:effectLst/>
                <a:uLnTx/>
                <a:uFillTx/>
                <a:latin typeface="Arial"/>
                <a:cs typeface="Arial"/>
                <a:sym typeface="Arial"/>
              </a:rPr>
              <a:t>Дигитални алати</a:t>
            </a:r>
            <a:endParaRPr kumimoji="0" lang="hu-HU" sz="40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90990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809B9-B8C4-AC6F-E82C-CBA5C51BE813}"/>
              </a:ext>
            </a:extLst>
          </p:cNvPr>
          <p:cNvSpPr>
            <a:spLocks noGrp="1"/>
          </p:cNvSpPr>
          <p:nvPr>
            <p:ph type="body" sz="quarter" idx="13"/>
          </p:nvPr>
        </p:nvSpPr>
        <p:spPr>
          <a:xfrm>
            <a:off x="838201" y="374472"/>
            <a:ext cx="10515598" cy="470000"/>
          </a:xfrm>
          <a:solidFill>
            <a:srgbClr val="002060"/>
          </a:solidFill>
          <a:effectLst>
            <a:outerShdw blurRad="50800" dist="38100" dir="2700000" algn="tl" rotWithShape="0">
              <a:prstClr val="black">
                <a:alpha val="40000"/>
              </a:prstClr>
            </a:outerShdw>
          </a:effectLst>
        </p:spPr>
        <p:txBody>
          <a:bodyPr/>
          <a:lstStyle/>
          <a:p>
            <a:pPr marL="457200" algn="ctr">
              <a:lnSpc>
                <a:spcPct val="107000"/>
              </a:lnSpc>
              <a:spcAft>
                <a:spcPts val="800"/>
              </a:spcAft>
            </a:pPr>
            <a:r>
              <a:rPr lang="sr-Cyrl-RS" sz="2400" kern="100" dirty="0">
                <a:solidFill>
                  <a:schemeClr val="bg1"/>
                </a:solidFill>
                <a:latin typeface="+mn-lt"/>
                <a:ea typeface="Calibri" panose="020F0502020204030204" pitchFamily="34" charset="0"/>
                <a:cs typeface="Times New Roman" panose="02020603050405020304" pitchFamily="18" charset="0"/>
              </a:rPr>
              <a:t>Значај дигиталних алата</a:t>
            </a:r>
            <a:endParaRPr lang="sr-RS" sz="2400" dirty="0">
              <a:solidFill>
                <a:schemeClr val="bg1"/>
              </a:solidFill>
              <a:effectLst/>
              <a:latin typeface="+mn-lt"/>
              <a:ea typeface="Calibri" panose="020F0502020204030204" pitchFamily="34" charset="0"/>
              <a:cs typeface="Times New Roman" panose="02020603050405020304" pitchFamily="18" charset="0"/>
            </a:endParaRPr>
          </a:p>
        </p:txBody>
      </p:sp>
      <p:sp>
        <p:nvSpPr>
          <p:cNvPr id="7" name="Google Shape;1550;p10">
            <a:extLst>
              <a:ext uri="{FF2B5EF4-FFF2-40B4-BE49-F238E27FC236}">
                <a16:creationId xmlns:a16="http://schemas.microsoft.com/office/drawing/2014/main" id="{42F3F537-7E9F-4F5A-FCA8-84EF656D913F}"/>
              </a:ext>
            </a:extLst>
          </p:cNvPr>
          <p:cNvSpPr txBox="1">
            <a:spLocks/>
          </p:cNvSpPr>
          <p:nvPr/>
        </p:nvSpPr>
        <p:spPr>
          <a:xfrm>
            <a:off x="442914" y="2542643"/>
            <a:ext cx="11306175" cy="15167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85000"/>
              </a:lnSpc>
              <a:spcBef>
                <a:spcPts val="0"/>
              </a:spcBef>
              <a:spcAft>
                <a:spcPts val="0"/>
              </a:spcAft>
              <a:buClr>
                <a:srgbClr val="000000"/>
              </a:buClr>
              <a:buSzPts val="3200"/>
              <a:buFont typeface="Georgia"/>
              <a:buNone/>
              <a:tabLst/>
              <a:defRPr/>
            </a:pPr>
            <a:r>
              <a:rPr kumimoji="0" lang="sr-Cyrl-RS" sz="1500" b="1" i="0" u="none" strike="noStrike" kern="0" cap="none" spc="0" normalizeH="0" baseline="0" noProof="0" dirty="0">
                <a:ln>
                  <a:noFill/>
                </a:ln>
                <a:solidFill>
                  <a:srgbClr val="000000"/>
                </a:solidFill>
                <a:effectLst/>
                <a:uLnTx/>
                <a:uFillTx/>
                <a:latin typeface="+mn-lt"/>
                <a:sym typeface="Georgia"/>
              </a:rPr>
              <a:t>Алати који се користе за прикупљање, обраду, анализу и презентацију комплексних сетова података</a:t>
            </a:r>
            <a:br>
              <a:rPr kumimoji="0" lang="hu-HU" sz="1500" b="1" i="0" u="none" strike="noStrike" kern="0" cap="none" spc="0" normalizeH="0" baseline="0" noProof="0" dirty="0">
                <a:ln>
                  <a:noFill/>
                </a:ln>
                <a:solidFill>
                  <a:srgbClr val="000000"/>
                </a:solidFill>
                <a:effectLst/>
                <a:uLnTx/>
                <a:uFillTx/>
                <a:latin typeface="+mn-lt"/>
                <a:sym typeface="Georgia"/>
              </a:rPr>
            </a:br>
            <a:endParaRPr kumimoji="0" lang="hu-HU" sz="1500" b="1" i="0" u="none" strike="noStrike" kern="0" cap="none" spc="0" normalizeH="0" baseline="0" noProof="0" dirty="0">
              <a:ln>
                <a:noFill/>
              </a:ln>
              <a:solidFill>
                <a:srgbClr val="000000"/>
              </a:solidFill>
              <a:effectLst/>
              <a:uLnTx/>
              <a:uFillTx/>
              <a:latin typeface="+mn-lt"/>
              <a:sym typeface="Georgia"/>
            </a:endParaRPr>
          </a:p>
        </p:txBody>
      </p:sp>
      <p:grpSp>
        <p:nvGrpSpPr>
          <p:cNvPr id="9" name="Group 8">
            <a:extLst>
              <a:ext uri="{FF2B5EF4-FFF2-40B4-BE49-F238E27FC236}">
                <a16:creationId xmlns:a16="http://schemas.microsoft.com/office/drawing/2014/main" id="{604BE3A2-A130-8309-F09B-B2B5EEF3798B}"/>
              </a:ext>
            </a:extLst>
          </p:cNvPr>
          <p:cNvGrpSpPr/>
          <p:nvPr/>
        </p:nvGrpSpPr>
        <p:grpSpPr>
          <a:xfrm>
            <a:off x="317905" y="2894084"/>
            <a:ext cx="5653086" cy="1328056"/>
            <a:chOff x="317902" y="1734223"/>
            <a:chExt cx="5653086" cy="1328056"/>
          </a:xfrm>
        </p:grpSpPr>
        <p:pic>
          <p:nvPicPr>
            <p:cNvPr id="10" name="Picture 9">
              <a:extLst>
                <a:ext uri="{FF2B5EF4-FFF2-40B4-BE49-F238E27FC236}">
                  <a16:creationId xmlns:a16="http://schemas.microsoft.com/office/drawing/2014/main" id="{324949A6-1DD4-643F-4CF9-E4772D5E3931}"/>
                </a:ext>
              </a:extLst>
            </p:cNvPr>
            <p:cNvPicPr>
              <a:picLocks noChangeAspect="1"/>
            </p:cNvPicPr>
            <p:nvPr/>
          </p:nvPicPr>
          <p:blipFill>
            <a:blip r:embed="rId2"/>
            <a:stretch>
              <a:fillRect/>
            </a:stretch>
          </p:blipFill>
          <p:spPr>
            <a:xfrm>
              <a:off x="317902" y="1734223"/>
              <a:ext cx="1251251" cy="454786"/>
            </a:xfrm>
            <a:prstGeom prst="rect">
              <a:avLst/>
            </a:prstGeom>
          </p:spPr>
        </p:pic>
        <p:sp>
          <p:nvSpPr>
            <p:cNvPr id="11" name="TextBox 10">
              <a:extLst>
                <a:ext uri="{FF2B5EF4-FFF2-40B4-BE49-F238E27FC236}">
                  <a16:creationId xmlns:a16="http://schemas.microsoft.com/office/drawing/2014/main" id="{A6FE2C2E-6922-FFF8-E54F-4C4DA10A296D}"/>
                </a:ext>
              </a:extLst>
            </p:cNvPr>
            <p:cNvSpPr txBox="1"/>
            <p:nvPr/>
          </p:nvSpPr>
          <p:spPr>
            <a:xfrm>
              <a:off x="317902" y="2231282"/>
              <a:ext cx="5653086" cy="830997"/>
            </a:xfrm>
            <a:prstGeom prst="rect">
              <a:avLst/>
            </a:prstGeom>
            <a:noFill/>
          </p:spPr>
          <p:txBody>
            <a:bodyPr wrap="square" rtlCol="0">
              <a:spAutoFit/>
            </a:bodyPr>
            <a:lstStyle/>
            <a:p>
              <a:pPr indent="-285750" defTabSz="0">
                <a:buClr>
                  <a:srgbClr val="EB8C00"/>
                </a:buClr>
                <a:buFont typeface="Wingdings" panose="05000000000000000000" pitchFamily="2" charset="2"/>
                <a:buChar char="§"/>
              </a:pPr>
              <a:r>
                <a:rPr lang="sr-Cyrl-RS" sz="1200" dirty="0">
                  <a:solidFill>
                    <a:srgbClr val="000000"/>
                  </a:solidFill>
                </a:rPr>
                <a:t>Трансформација велике количине неуредних података у формат једноставан за преглед истих </a:t>
              </a:r>
              <a:endParaRPr lang="sr-Latn-RS" sz="1200" dirty="0">
                <a:solidFill>
                  <a:srgbClr val="000000"/>
                </a:solidFill>
              </a:endParaRPr>
            </a:p>
            <a:p>
              <a:pPr indent="-285750" defTabSz="0">
                <a:buClr>
                  <a:srgbClr val="EB8C00"/>
                </a:buClr>
                <a:buFont typeface="Wingdings" panose="05000000000000000000" pitchFamily="2" charset="2"/>
                <a:buChar char="§"/>
              </a:pPr>
              <a:r>
                <a:rPr lang="sr-Cyrl-RS" sz="1200" dirty="0">
                  <a:solidFill>
                    <a:srgbClr val="000000"/>
                  </a:solidFill>
                </a:rPr>
                <a:t>Користи се приликом </a:t>
              </a:r>
              <a:r>
                <a:rPr lang="sr-Cyrl-RS" sz="1200" b="1" dirty="0">
                  <a:solidFill>
                    <a:srgbClr val="EB8C00"/>
                  </a:solidFill>
                </a:rPr>
                <a:t>истрага</a:t>
              </a:r>
              <a:r>
                <a:rPr lang="sr-Latn-RS" sz="1200" b="1" dirty="0">
                  <a:solidFill>
                    <a:srgbClr val="EB8C00"/>
                  </a:solidFill>
                </a:rPr>
                <a:t> </a:t>
              </a:r>
              <a:r>
                <a:rPr lang="sr-Cyrl-RS" sz="1200" dirty="0">
                  <a:solidFill>
                    <a:srgbClr val="000000"/>
                  </a:solidFill>
                </a:rPr>
                <a:t>сваке врсте</a:t>
              </a:r>
              <a:r>
                <a:rPr lang="sr-Latn-RS" sz="1200" dirty="0">
                  <a:solidFill>
                    <a:srgbClr val="000000"/>
                  </a:solidFill>
                </a:rPr>
                <a:t>, </a:t>
              </a:r>
              <a:r>
                <a:rPr lang="sr-Cyrl-RS" sz="1200" dirty="0">
                  <a:solidFill>
                    <a:srgbClr val="000000"/>
                  </a:solidFill>
                </a:rPr>
                <a:t>када се ради преглед и провера података скинутих са компјутера, телефона или таблета</a:t>
              </a:r>
              <a:endParaRPr lang="en-GB" sz="1200" dirty="0">
                <a:solidFill>
                  <a:srgbClr val="000000"/>
                </a:solidFill>
              </a:endParaRPr>
            </a:p>
          </p:txBody>
        </p:sp>
      </p:grpSp>
      <p:grpSp>
        <p:nvGrpSpPr>
          <p:cNvPr id="12" name="Group 11">
            <a:extLst>
              <a:ext uri="{FF2B5EF4-FFF2-40B4-BE49-F238E27FC236}">
                <a16:creationId xmlns:a16="http://schemas.microsoft.com/office/drawing/2014/main" id="{F4904484-CB16-5F11-06C7-B028B6D2820C}"/>
              </a:ext>
            </a:extLst>
          </p:cNvPr>
          <p:cNvGrpSpPr/>
          <p:nvPr/>
        </p:nvGrpSpPr>
        <p:grpSpPr>
          <a:xfrm>
            <a:off x="317905" y="4422382"/>
            <a:ext cx="5297707" cy="1567935"/>
            <a:chOff x="4732344" y="1641830"/>
            <a:chExt cx="5297707" cy="1567935"/>
          </a:xfrm>
        </p:grpSpPr>
        <p:pic>
          <p:nvPicPr>
            <p:cNvPr id="13" name="Picture 12">
              <a:extLst>
                <a:ext uri="{FF2B5EF4-FFF2-40B4-BE49-F238E27FC236}">
                  <a16:creationId xmlns:a16="http://schemas.microsoft.com/office/drawing/2014/main" id="{5A033A41-66E4-34F7-76E1-EEF17EDA44C7}"/>
                </a:ext>
              </a:extLst>
            </p:cNvPr>
            <p:cNvPicPr>
              <a:picLocks noChangeAspect="1"/>
            </p:cNvPicPr>
            <p:nvPr/>
          </p:nvPicPr>
          <p:blipFill>
            <a:blip r:embed="rId3"/>
            <a:stretch>
              <a:fillRect/>
            </a:stretch>
          </p:blipFill>
          <p:spPr>
            <a:xfrm>
              <a:off x="4867056" y="1641830"/>
              <a:ext cx="1116539" cy="339323"/>
            </a:xfrm>
            <a:prstGeom prst="rect">
              <a:avLst/>
            </a:prstGeom>
          </p:spPr>
        </p:pic>
        <p:sp>
          <p:nvSpPr>
            <p:cNvPr id="14" name="TextBox 13">
              <a:extLst>
                <a:ext uri="{FF2B5EF4-FFF2-40B4-BE49-F238E27FC236}">
                  <a16:creationId xmlns:a16="http://schemas.microsoft.com/office/drawing/2014/main" id="{EF73C009-7B2E-70DF-C41C-9E9C2D6E8E29}"/>
                </a:ext>
              </a:extLst>
            </p:cNvPr>
            <p:cNvSpPr txBox="1"/>
            <p:nvPr/>
          </p:nvSpPr>
          <p:spPr>
            <a:xfrm>
              <a:off x="4732344" y="2009436"/>
              <a:ext cx="5297707" cy="1200329"/>
            </a:xfrm>
            <a:prstGeom prst="rect">
              <a:avLst/>
            </a:prstGeom>
            <a:noFill/>
          </p:spPr>
          <p:txBody>
            <a:bodyPr wrap="square" rtlCol="0">
              <a:spAutoFit/>
            </a:bodyPr>
            <a:lstStyle/>
            <a:p>
              <a:pPr indent="-285750" defTabSz="0">
                <a:buClr>
                  <a:srgbClr val="EB8C00"/>
                </a:buClr>
                <a:buFont typeface="Wingdings" panose="05000000000000000000" pitchFamily="2" charset="2"/>
                <a:buChar char="§"/>
              </a:pPr>
              <a:r>
                <a:rPr lang="sr-Cyrl-RS" sz="1200" dirty="0">
                  <a:solidFill>
                    <a:srgbClr val="000000"/>
                  </a:solidFill>
                </a:rPr>
                <a:t>Сређивање и анализа података, може се повезати са подацима са рачунара </a:t>
              </a:r>
              <a:r>
                <a:rPr lang="sr-Latn-RS" sz="1200" dirty="0">
                  <a:solidFill>
                    <a:srgbClr val="000000"/>
                  </a:solidFill>
                </a:rPr>
                <a:t>(</a:t>
              </a:r>
              <a:r>
                <a:rPr lang="sr-Cyrl-RS" sz="1200" dirty="0" err="1">
                  <a:solidFill>
                    <a:srgbClr val="000000"/>
                  </a:solidFill>
                </a:rPr>
                <a:t>нпр</a:t>
              </a:r>
              <a:r>
                <a:rPr lang="sr-Latn-RS" sz="1200" dirty="0">
                  <a:solidFill>
                    <a:srgbClr val="000000"/>
                  </a:solidFill>
                </a:rPr>
                <a:t>. Excel, SAS, .</a:t>
              </a:r>
              <a:r>
                <a:rPr lang="sr-Latn-RS" sz="1200" dirty="0" err="1">
                  <a:solidFill>
                    <a:srgbClr val="000000"/>
                  </a:solidFill>
                </a:rPr>
                <a:t>csv</a:t>
              </a:r>
              <a:r>
                <a:rPr lang="sr-Latn-RS" sz="1200" dirty="0">
                  <a:solidFill>
                    <a:srgbClr val="000000"/>
                  </a:solidFill>
                </a:rPr>
                <a:t> </a:t>
              </a:r>
              <a:r>
                <a:rPr lang="sr-Cyrl-RS" sz="1200" dirty="0">
                  <a:solidFill>
                    <a:srgbClr val="000000"/>
                  </a:solidFill>
                </a:rPr>
                <a:t>формати</a:t>
              </a:r>
              <a:r>
                <a:rPr lang="sr-Latn-RS" sz="1200" dirty="0">
                  <a:solidFill>
                    <a:srgbClr val="000000"/>
                  </a:solidFill>
                </a:rPr>
                <a:t>, </a:t>
              </a:r>
              <a:r>
                <a:rPr lang="sr-Cyrl-RS" sz="1200" dirty="0" err="1">
                  <a:solidFill>
                    <a:srgbClr val="000000"/>
                  </a:solidFill>
                </a:rPr>
                <a:t>итд</a:t>
              </a:r>
              <a:r>
                <a:rPr lang="sr-Latn-RS" sz="1200" dirty="0">
                  <a:solidFill>
                    <a:srgbClr val="000000"/>
                  </a:solidFill>
                </a:rPr>
                <a:t>.), </a:t>
              </a:r>
              <a:r>
                <a:rPr lang="sr-Cyrl-RS" sz="1200" dirty="0">
                  <a:solidFill>
                    <a:srgbClr val="000000"/>
                  </a:solidFill>
                </a:rPr>
                <a:t>али и са различитим </a:t>
              </a:r>
              <a:r>
                <a:rPr lang="sr-Cyrl-RS" sz="1200" dirty="0" err="1">
                  <a:solidFill>
                    <a:srgbClr val="000000"/>
                  </a:solidFill>
                </a:rPr>
                <a:t>датабазама</a:t>
              </a:r>
              <a:r>
                <a:rPr lang="sr-Cyrl-RS" sz="1200" dirty="0">
                  <a:solidFill>
                    <a:srgbClr val="000000"/>
                  </a:solidFill>
                </a:rPr>
                <a:t> </a:t>
              </a:r>
              <a:r>
                <a:rPr lang="sr-Latn-RS" sz="1200" dirty="0">
                  <a:solidFill>
                    <a:srgbClr val="000000"/>
                  </a:solidFill>
                </a:rPr>
                <a:t>(</a:t>
              </a:r>
              <a:r>
                <a:rPr lang="sr-Cyrl-RS" sz="1200" dirty="0" err="1">
                  <a:solidFill>
                    <a:srgbClr val="000000"/>
                  </a:solidFill>
                </a:rPr>
                <a:t>нпр</a:t>
              </a:r>
              <a:r>
                <a:rPr lang="sr-Latn-RS" sz="1200" dirty="0">
                  <a:solidFill>
                    <a:srgbClr val="000000"/>
                  </a:solidFill>
                </a:rPr>
                <a:t>. </a:t>
              </a:r>
              <a:r>
                <a:rPr lang="sr-Latn-RS" sz="1200" dirty="0" err="1">
                  <a:solidFill>
                    <a:srgbClr val="000000"/>
                  </a:solidFill>
                </a:rPr>
                <a:t>Oracle</a:t>
              </a:r>
              <a:r>
                <a:rPr lang="sr-Latn-RS" sz="1200" dirty="0">
                  <a:solidFill>
                    <a:srgbClr val="000000"/>
                  </a:solidFill>
                </a:rPr>
                <a:t>, Google </a:t>
              </a:r>
              <a:r>
                <a:rPr lang="sr-Latn-RS" sz="1200" dirty="0" err="1">
                  <a:solidFill>
                    <a:srgbClr val="000000"/>
                  </a:solidFill>
                </a:rPr>
                <a:t>Analytics</a:t>
              </a:r>
              <a:r>
                <a:rPr lang="sr-Latn-RS" sz="1200" dirty="0">
                  <a:solidFill>
                    <a:srgbClr val="000000"/>
                  </a:solidFill>
                </a:rPr>
                <a:t>, Microsoft Azure SQL, SAP, </a:t>
              </a:r>
              <a:r>
                <a:rPr lang="sr-Latn-RS" sz="1200" dirty="0" err="1">
                  <a:solidFill>
                    <a:srgbClr val="000000"/>
                  </a:solidFill>
                </a:rPr>
                <a:t>Salesforce</a:t>
              </a:r>
              <a:r>
                <a:rPr lang="sr-Latn-RS" sz="1200" dirty="0">
                  <a:solidFill>
                    <a:srgbClr val="000000"/>
                  </a:solidFill>
                </a:rPr>
                <a:t>, </a:t>
              </a:r>
              <a:r>
                <a:rPr lang="sr-Cyrl-RS" sz="1200" dirty="0" err="1">
                  <a:solidFill>
                    <a:srgbClr val="000000"/>
                  </a:solidFill>
                </a:rPr>
                <a:t>итд</a:t>
              </a:r>
              <a:r>
                <a:rPr lang="sr-Latn-RS" sz="1200" dirty="0">
                  <a:solidFill>
                    <a:srgbClr val="000000"/>
                  </a:solidFill>
                </a:rPr>
                <a:t>.)</a:t>
              </a:r>
            </a:p>
            <a:p>
              <a:pPr indent="-285750" defTabSz="0">
                <a:buClr>
                  <a:srgbClr val="EB8C00"/>
                </a:buClr>
                <a:buFont typeface="Wingdings" panose="05000000000000000000" pitchFamily="2" charset="2"/>
                <a:buChar char="§"/>
              </a:pPr>
              <a:r>
                <a:rPr lang="sr-Cyrl-RS" sz="1200" dirty="0">
                  <a:solidFill>
                    <a:srgbClr val="000000"/>
                  </a:solidFill>
                </a:rPr>
                <a:t>Користи се приликом различитих фаза, као што је</a:t>
              </a:r>
              <a:r>
                <a:rPr lang="sr-Latn-RS" sz="1200" dirty="0">
                  <a:solidFill>
                    <a:srgbClr val="000000"/>
                  </a:solidFill>
                </a:rPr>
                <a:t> </a:t>
              </a:r>
              <a:r>
                <a:rPr lang="sr-Cyrl-RS" sz="1200" b="1" dirty="0">
                  <a:solidFill>
                    <a:srgbClr val="EB8C00"/>
                  </a:solidFill>
                </a:rPr>
                <a:t>одабир узорка за тестирање трансакција</a:t>
              </a:r>
              <a:r>
                <a:rPr lang="sr-Latn-RS" sz="1200" b="1" dirty="0">
                  <a:solidFill>
                    <a:srgbClr val="EB8C00"/>
                  </a:solidFill>
                </a:rPr>
                <a:t>, </a:t>
              </a:r>
              <a:r>
                <a:rPr lang="sr-Cyrl-RS" sz="1200" dirty="0">
                  <a:solidFill>
                    <a:srgbClr val="000000"/>
                  </a:solidFill>
                </a:rPr>
                <a:t>услед могућности обраде већег броја докумената; или за скидање података са интернета</a:t>
              </a:r>
              <a:r>
                <a:rPr lang="sr-Latn-RS" sz="1200" dirty="0">
                  <a:solidFill>
                    <a:srgbClr val="000000"/>
                  </a:solidFill>
                </a:rPr>
                <a:t> (web-</a:t>
              </a:r>
              <a:r>
                <a:rPr lang="sr-Latn-RS" sz="1200" dirty="0" err="1">
                  <a:solidFill>
                    <a:srgbClr val="000000"/>
                  </a:solidFill>
                </a:rPr>
                <a:t>scraping</a:t>
              </a:r>
              <a:r>
                <a:rPr lang="sr-Latn-RS" sz="1200" dirty="0">
                  <a:solidFill>
                    <a:srgbClr val="000000"/>
                  </a:solidFill>
                </a:rPr>
                <a:t>)</a:t>
              </a:r>
              <a:endParaRPr lang="en-GB" sz="1200" b="1" dirty="0">
                <a:solidFill>
                  <a:srgbClr val="000000"/>
                </a:solidFill>
              </a:endParaRPr>
            </a:p>
          </p:txBody>
        </p:sp>
      </p:grpSp>
      <p:grpSp>
        <p:nvGrpSpPr>
          <p:cNvPr id="15" name="Group 14">
            <a:extLst>
              <a:ext uri="{FF2B5EF4-FFF2-40B4-BE49-F238E27FC236}">
                <a16:creationId xmlns:a16="http://schemas.microsoft.com/office/drawing/2014/main" id="{0EE542C7-C29B-3832-4D24-35B593ACA3B3}"/>
              </a:ext>
            </a:extLst>
          </p:cNvPr>
          <p:cNvGrpSpPr/>
          <p:nvPr/>
        </p:nvGrpSpPr>
        <p:grpSpPr>
          <a:xfrm>
            <a:off x="5885902" y="2916034"/>
            <a:ext cx="5863187" cy="1367734"/>
            <a:chOff x="6026426" y="4436310"/>
            <a:chExt cx="5863187" cy="1367734"/>
          </a:xfrm>
        </p:grpSpPr>
        <p:pic>
          <p:nvPicPr>
            <p:cNvPr id="16" name="Picture 15">
              <a:extLst>
                <a:ext uri="{FF2B5EF4-FFF2-40B4-BE49-F238E27FC236}">
                  <a16:creationId xmlns:a16="http://schemas.microsoft.com/office/drawing/2014/main" id="{85AD8CC5-22DD-75BD-5ABF-3CBBCFA96F03}"/>
                </a:ext>
              </a:extLst>
            </p:cNvPr>
            <p:cNvPicPr>
              <a:picLocks noChangeAspect="1"/>
            </p:cNvPicPr>
            <p:nvPr/>
          </p:nvPicPr>
          <p:blipFill rotWithShape="1">
            <a:blip r:embed="rId4"/>
            <a:srcRect b="22882"/>
            <a:stretch/>
          </p:blipFill>
          <p:spPr>
            <a:xfrm>
              <a:off x="6026427" y="4436310"/>
              <a:ext cx="989030" cy="435189"/>
            </a:xfrm>
            <a:prstGeom prst="rect">
              <a:avLst/>
            </a:prstGeom>
          </p:spPr>
        </p:pic>
        <p:sp>
          <p:nvSpPr>
            <p:cNvPr id="17" name="TextBox 16">
              <a:extLst>
                <a:ext uri="{FF2B5EF4-FFF2-40B4-BE49-F238E27FC236}">
                  <a16:creationId xmlns:a16="http://schemas.microsoft.com/office/drawing/2014/main" id="{2E2CF80A-75D2-EE90-6C0D-6F20595A5DD7}"/>
                </a:ext>
              </a:extLst>
            </p:cNvPr>
            <p:cNvSpPr txBox="1"/>
            <p:nvPr/>
          </p:nvSpPr>
          <p:spPr>
            <a:xfrm>
              <a:off x="6026426" y="4973047"/>
              <a:ext cx="5863187" cy="830997"/>
            </a:xfrm>
            <a:prstGeom prst="rect">
              <a:avLst/>
            </a:prstGeom>
            <a:noFill/>
          </p:spPr>
          <p:txBody>
            <a:bodyPr wrap="square" rtlCol="0">
              <a:spAutoFit/>
            </a:bodyPr>
            <a:lstStyle/>
            <a:p>
              <a:pPr indent="-285750" defTabSz="0">
                <a:buClr>
                  <a:srgbClr val="EB8C00"/>
                </a:buClr>
                <a:buFont typeface="Wingdings" panose="05000000000000000000" pitchFamily="2" charset="2"/>
                <a:buChar char="§"/>
              </a:pPr>
              <a:r>
                <a:rPr lang="sr-Cyrl-RS" sz="1200" dirty="0">
                  <a:solidFill>
                    <a:srgbClr val="000000"/>
                  </a:solidFill>
                </a:rPr>
                <a:t>Софтвер за</a:t>
              </a:r>
              <a:r>
                <a:rPr lang="sr-Latn-RS" sz="1200" dirty="0">
                  <a:solidFill>
                    <a:srgbClr val="000000"/>
                  </a:solidFill>
                </a:rPr>
                <a:t> RPA (</a:t>
              </a:r>
              <a:r>
                <a:rPr lang="sr-Latn-RS" sz="1200" dirty="0" err="1">
                  <a:solidFill>
                    <a:srgbClr val="000000"/>
                  </a:solidFill>
                </a:rPr>
                <a:t>Robotic</a:t>
              </a:r>
              <a:r>
                <a:rPr lang="sr-Latn-RS" sz="1200" dirty="0">
                  <a:solidFill>
                    <a:srgbClr val="000000"/>
                  </a:solidFill>
                </a:rPr>
                <a:t> </a:t>
              </a:r>
              <a:r>
                <a:rPr lang="sr-Latn-RS" sz="1200" dirty="0" err="1">
                  <a:solidFill>
                    <a:srgbClr val="000000"/>
                  </a:solidFill>
                </a:rPr>
                <a:t>Process</a:t>
              </a:r>
              <a:r>
                <a:rPr lang="sr-Latn-RS" sz="1200" dirty="0">
                  <a:solidFill>
                    <a:srgbClr val="000000"/>
                  </a:solidFill>
                </a:rPr>
                <a:t> </a:t>
              </a:r>
              <a:r>
                <a:rPr lang="sr-Latn-RS" sz="1200" dirty="0" err="1">
                  <a:solidFill>
                    <a:srgbClr val="000000"/>
                  </a:solidFill>
                </a:rPr>
                <a:t>Automation</a:t>
              </a:r>
              <a:r>
                <a:rPr lang="sr-Latn-RS" sz="1200" dirty="0">
                  <a:solidFill>
                    <a:srgbClr val="000000"/>
                  </a:solidFill>
                </a:rPr>
                <a:t>), </a:t>
              </a:r>
              <a:r>
                <a:rPr lang="sr-Cyrl-RS" sz="1200" dirty="0">
                  <a:solidFill>
                    <a:srgbClr val="000000"/>
                  </a:solidFill>
                </a:rPr>
                <a:t>односно аутоматизацију процеса уз помоћ креирања робота</a:t>
              </a:r>
              <a:endParaRPr lang="sr-Latn-RS" sz="1200" dirty="0">
                <a:solidFill>
                  <a:srgbClr val="000000"/>
                </a:solidFill>
              </a:endParaRPr>
            </a:p>
            <a:p>
              <a:pPr indent="-285750" defTabSz="0">
                <a:buClr>
                  <a:srgbClr val="EB8C00"/>
                </a:buClr>
                <a:buFont typeface="Wingdings" panose="05000000000000000000" pitchFamily="2" charset="2"/>
                <a:buChar char="§"/>
              </a:pPr>
              <a:r>
                <a:rPr lang="sr-Cyrl-RS" sz="1200" dirty="0">
                  <a:solidFill>
                    <a:srgbClr val="000000"/>
                  </a:solidFill>
                </a:rPr>
                <a:t>Користи се </a:t>
              </a:r>
              <a:r>
                <a:rPr lang="sr-Cyrl-RS" sz="1200" b="1" dirty="0">
                  <a:solidFill>
                    <a:srgbClr val="EB8C00"/>
                  </a:solidFill>
                </a:rPr>
                <a:t>приликом провера информација </a:t>
              </a:r>
              <a:r>
                <a:rPr lang="sr-Cyrl-RS" sz="1200" dirty="0">
                  <a:solidFill>
                    <a:srgbClr val="000000"/>
                  </a:solidFill>
                </a:rPr>
                <a:t>компанија и запослених</a:t>
              </a:r>
              <a:r>
                <a:rPr lang="sr-Latn-RS" sz="1200" dirty="0">
                  <a:solidFill>
                    <a:srgbClr val="000000"/>
                  </a:solidFill>
                </a:rPr>
                <a:t>, </a:t>
              </a:r>
              <a:r>
                <a:rPr lang="sr-Cyrl-RS" sz="1200" b="1" dirty="0">
                  <a:solidFill>
                    <a:srgbClr val="EB8C00"/>
                  </a:solidFill>
                </a:rPr>
                <a:t>поређења и сређивања докумената</a:t>
              </a:r>
              <a:endParaRPr lang="en-GB" sz="1200" b="1" dirty="0">
                <a:solidFill>
                  <a:srgbClr val="EB8C00"/>
                </a:solidFill>
              </a:endParaRPr>
            </a:p>
          </p:txBody>
        </p:sp>
      </p:grpSp>
      <p:sp>
        <p:nvSpPr>
          <p:cNvPr id="18" name="TextBox 17">
            <a:extLst>
              <a:ext uri="{FF2B5EF4-FFF2-40B4-BE49-F238E27FC236}">
                <a16:creationId xmlns:a16="http://schemas.microsoft.com/office/drawing/2014/main" id="{8FF38124-A0D3-CF2D-F2CB-12646247B26E}"/>
              </a:ext>
            </a:extLst>
          </p:cNvPr>
          <p:cNvSpPr txBox="1"/>
          <p:nvPr/>
        </p:nvSpPr>
        <p:spPr>
          <a:xfrm>
            <a:off x="5791374" y="4839620"/>
            <a:ext cx="5863187" cy="1200329"/>
          </a:xfrm>
          <a:prstGeom prst="rect">
            <a:avLst/>
          </a:prstGeom>
          <a:noFill/>
        </p:spPr>
        <p:txBody>
          <a:bodyPr wrap="square" rtlCol="0">
            <a:spAutoFit/>
          </a:bodyPr>
          <a:lstStyle/>
          <a:p>
            <a:pPr indent="-285750" defTabSz="0">
              <a:buClr>
                <a:srgbClr val="EB8C00"/>
              </a:buClr>
              <a:buFont typeface="Wingdings" panose="05000000000000000000" pitchFamily="2" charset="2"/>
              <a:buChar char="§"/>
            </a:pPr>
            <a:r>
              <a:rPr lang="sr-Cyrl-RS" sz="1200" dirty="0">
                <a:solidFill>
                  <a:srgbClr val="000000"/>
                </a:solidFill>
              </a:rPr>
              <a:t>Алат за обраду и визуелизацију података, уз помоћ ког се лакше анализирају подаци и претварају у скуп значајних информација и графикона</a:t>
            </a:r>
            <a:endParaRPr lang="sr-Latn-RS" sz="1200" dirty="0">
              <a:solidFill>
                <a:srgbClr val="000000"/>
              </a:solidFill>
            </a:endParaRPr>
          </a:p>
          <a:p>
            <a:pPr indent="-285750" defTabSz="0">
              <a:buClr>
                <a:srgbClr val="EB8C00"/>
              </a:buClr>
              <a:buFont typeface="Wingdings" panose="05000000000000000000" pitchFamily="2" charset="2"/>
              <a:buChar char="§"/>
            </a:pPr>
            <a:r>
              <a:rPr lang="sr-Cyrl-RS" sz="1200" dirty="0">
                <a:solidFill>
                  <a:srgbClr val="000000"/>
                </a:solidFill>
              </a:rPr>
              <a:t>Подржава велики број извора података</a:t>
            </a:r>
            <a:endParaRPr lang="sr-Latn-RS" sz="1200" dirty="0">
              <a:solidFill>
                <a:srgbClr val="000000"/>
              </a:solidFill>
            </a:endParaRPr>
          </a:p>
          <a:p>
            <a:pPr indent="-285750" defTabSz="0">
              <a:buClr>
                <a:srgbClr val="EB8C00"/>
              </a:buClr>
              <a:buFont typeface="Wingdings" panose="05000000000000000000" pitchFamily="2" charset="2"/>
              <a:buChar char="§"/>
            </a:pPr>
            <a:r>
              <a:rPr lang="sr-Cyrl-RS" sz="1200" dirty="0">
                <a:solidFill>
                  <a:srgbClr val="000000"/>
                </a:solidFill>
              </a:rPr>
              <a:t>Подаци су интерактивни</a:t>
            </a:r>
            <a:endParaRPr lang="sr-Latn-RS" sz="1200" dirty="0">
              <a:solidFill>
                <a:srgbClr val="000000"/>
              </a:solidFill>
            </a:endParaRPr>
          </a:p>
          <a:p>
            <a:pPr indent="-285750" defTabSz="0">
              <a:buClr>
                <a:srgbClr val="EB8C00"/>
              </a:buClr>
              <a:buFont typeface="Wingdings" panose="05000000000000000000" pitchFamily="2" charset="2"/>
              <a:buChar char="§"/>
            </a:pPr>
            <a:r>
              <a:rPr lang="sr-Cyrl-RS" sz="1200" dirty="0">
                <a:solidFill>
                  <a:srgbClr val="000000"/>
                </a:solidFill>
              </a:rPr>
              <a:t>Може се приказати на рачунару</a:t>
            </a:r>
            <a:r>
              <a:rPr lang="sr-Latn-RS" sz="1200" dirty="0">
                <a:solidFill>
                  <a:srgbClr val="000000"/>
                </a:solidFill>
              </a:rPr>
              <a:t>,</a:t>
            </a:r>
          </a:p>
          <a:p>
            <a:pPr defTabSz="0">
              <a:buClr>
                <a:srgbClr val="EB8C00"/>
              </a:buClr>
            </a:pPr>
            <a:r>
              <a:rPr lang="sr-Cyrl-RS" sz="1200" dirty="0">
                <a:solidFill>
                  <a:srgbClr val="000000"/>
                </a:solidFill>
              </a:rPr>
              <a:t>мобилном телефону или таблету</a:t>
            </a:r>
            <a:endParaRPr lang="sr-Latn-RS" sz="1200" dirty="0">
              <a:solidFill>
                <a:srgbClr val="000000"/>
              </a:solidFill>
            </a:endParaRPr>
          </a:p>
        </p:txBody>
      </p:sp>
      <p:pic>
        <p:nvPicPr>
          <p:cNvPr id="19" name="Picture 18">
            <a:extLst>
              <a:ext uri="{FF2B5EF4-FFF2-40B4-BE49-F238E27FC236}">
                <a16:creationId xmlns:a16="http://schemas.microsoft.com/office/drawing/2014/main" id="{B1DCE887-8015-A2A6-65DA-C507A106BEF9}"/>
              </a:ext>
            </a:extLst>
          </p:cNvPr>
          <p:cNvPicPr>
            <a:picLocks noChangeAspect="1"/>
          </p:cNvPicPr>
          <p:nvPr/>
        </p:nvPicPr>
        <p:blipFill rotWithShape="1">
          <a:blip r:embed="rId5"/>
          <a:srcRect t="15313"/>
          <a:stretch/>
        </p:blipFill>
        <p:spPr>
          <a:xfrm>
            <a:off x="5885902" y="4345396"/>
            <a:ext cx="1319739" cy="401546"/>
          </a:xfrm>
          <a:prstGeom prst="rect">
            <a:avLst/>
          </a:prstGeom>
        </p:spPr>
      </p:pic>
      <p:pic>
        <p:nvPicPr>
          <p:cNvPr id="20" name="Picture 19">
            <a:extLst>
              <a:ext uri="{FF2B5EF4-FFF2-40B4-BE49-F238E27FC236}">
                <a16:creationId xmlns:a16="http://schemas.microsoft.com/office/drawing/2014/main" id="{95111923-67B1-9175-AFF4-FF99051B277F}"/>
              </a:ext>
            </a:extLst>
          </p:cNvPr>
          <p:cNvPicPr>
            <a:picLocks noChangeAspect="1"/>
          </p:cNvPicPr>
          <p:nvPr/>
        </p:nvPicPr>
        <p:blipFill>
          <a:blip r:embed="rId6"/>
          <a:stretch>
            <a:fillRect/>
          </a:stretch>
        </p:blipFill>
        <p:spPr>
          <a:xfrm>
            <a:off x="9265271" y="5305476"/>
            <a:ext cx="2046196" cy="1050465"/>
          </a:xfrm>
          <a:prstGeom prst="rect">
            <a:avLst/>
          </a:prstGeom>
        </p:spPr>
      </p:pic>
      <p:grpSp>
        <p:nvGrpSpPr>
          <p:cNvPr id="21" name="Group 20">
            <a:extLst>
              <a:ext uri="{FF2B5EF4-FFF2-40B4-BE49-F238E27FC236}">
                <a16:creationId xmlns:a16="http://schemas.microsoft.com/office/drawing/2014/main" id="{69C6122F-1385-BE49-4DC1-0A555240C8D7}"/>
              </a:ext>
            </a:extLst>
          </p:cNvPr>
          <p:cNvGrpSpPr/>
          <p:nvPr/>
        </p:nvGrpSpPr>
        <p:grpSpPr>
          <a:xfrm>
            <a:off x="483554" y="1165324"/>
            <a:ext cx="11306172" cy="801216"/>
            <a:chOff x="442914" y="1517642"/>
            <a:chExt cx="11306172" cy="801216"/>
          </a:xfrm>
        </p:grpSpPr>
        <p:grpSp>
          <p:nvGrpSpPr>
            <p:cNvPr id="22" name="Group 21">
              <a:extLst>
                <a:ext uri="{FF2B5EF4-FFF2-40B4-BE49-F238E27FC236}">
                  <a16:creationId xmlns:a16="http://schemas.microsoft.com/office/drawing/2014/main" id="{C75519D3-06C9-D82F-146A-F438472FEE83}"/>
                </a:ext>
              </a:extLst>
            </p:cNvPr>
            <p:cNvGrpSpPr/>
            <p:nvPr/>
          </p:nvGrpSpPr>
          <p:grpSpPr>
            <a:xfrm>
              <a:off x="442914" y="1517642"/>
              <a:ext cx="3376732" cy="801216"/>
              <a:chOff x="585136" y="1928548"/>
              <a:chExt cx="3376732" cy="801216"/>
            </a:xfrm>
          </p:grpSpPr>
          <p:sp>
            <p:nvSpPr>
              <p:cNvPr id="28" name="Google Shape;1960;p37">
                <a:extLst>
                  <a:ext uri="{FF2B5EF4-FFF2-40B4-BE49-F238E27FC236}">
                    <a16:creationId xmlns:a16="http://schemas.microsoft.com/office/drawing/2014/main" id="{BBBAFF08-B69B-A912-68E5-6F3BD00EBD42}"/>
                  </a:ext>
                </a:extLst>
              </p:cNvPr>
              <p:cNvSpPr txBox="1"/>
              <p:nvPr/>
            </p:nvSpPr>
            <p:spPr>
              <a:xfrm>
                <a:off x="1448945" y="1991141"/>
                <a:ext cx="2512923" cy="738623"/>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spAutoFit/>
              </a:bodyPr>
              <a:lstStyle/>
              <a:p>
                <a:pPr marL="0" marR="0" lvl="0" indent="0" defTabSz="914400" eaLnBrk="1" fontAlgn="auto" latinLnBrk="0" hangingPunct="1">
                  <a:lnSpc>
                    <a:spcPct val="100000"/>
                  </a:lnSpc>
                  <a:spcBef>
                    <a:spcPts val="0"/>
                  </a:spcBef>
                  <a:spcAft>
                    <a:spcPts val="0"/>
                  </a:spcAft>
                  <a:buClr>
                    <a:srgbClr val="000000"/>
                  </a:buClr>
                  <a:buSzPts val="1200"/>
                  <a:buFont typeface="Arial"/>
                  <a:buNone/>
                  <a:tabLst/>
                  <a:defRPr/>
                </a:pPr>
                <a:r>
                  <a:rPr kumimoji="0" lang="sr-Cyrl-RS" sz="1400" b="0" i="0" u="none" strike="noStrike" kern="0" cap="none" spc="0" normalizeH="0" baseline="0" noProof="0" dirty="0">
                    <a:ln>
                      <a:noFill/>
                    </a:ln>
                    <a:solidFill>
                      <a:srgbClr val="000000"/>
                    </a:solidFill>
                    <a:effectLst/>
                    <a:uLnTx/>
                    <a:uFillTx/>
                    <a:ea typeface="Arial"/>
                    <a:cs typeface="Arial"/>
                    <a:sym typeface="Arial"/>
                  </a:rPr>
                  <a:t>Тренутно око 90% пословних информација се налази једино у дигиталном облику</a:t>
                </a:r>
                <a:endParaRPr kumimoji="0" lang="sr-Latn-RS" sz="1400" b="0" i="0" u="none" strike="noStrike" kern="0" cap="none" spc="0" normalizeH="0" baseline="0" noProof="0" dirty="0">
                  <a:ln>
                    <a:noFill/>
                  </a:ln>
                  <a:solidFill>
                    <a:srgbClr val="000000"/>
                  </a:solidFill>
                  <a:effectLst/>
                  <a:uLnTx/>
                  <a:uFillTx/>
                  <a:ea typeface="Arial"/>
                  <a:cs typeface="Arial"/>
                  <a:sym typeface="Arial"/>
                </a:endParaRPr>
              </a:p>
            </p:txBody>
          </p:sp>
          <p:sp>
            <p:nvSpPr>
              <p:cNvPr id="29" name="Google Shape;1556;p10">
                <a:extLst>
                  <a:ext uri="{FF2B5EF4-FFF2-40B4-BE49-F238E27FC236}">
                    <a16:creationId xmlns:a16="http://schemas.microsoft.com/office/drawing/2014/main" id="{6D7551ED-7E9C-2ADB-8FFE-177DBB6F2D51}"/>
                  </a:ext>
                </a:extLst>
              </p:cNvPr>
              <p:cNvSpPr/>
              <p:nvPr/>
            </p:nvSpPr>
            <p:spPr>
              <a:xfrm>
                <a:off x="585136" y="1928548"/>
                <a:ext cx="777382" cy="800315"/>
              </a:xfrm>
              <a:prstGeom prst="rect">
                <a:avLst/>
              </a:prstGeom>
              <a:solidFill>
                <a:srgbClr val="E0301E"/>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lang="sr-Latn-RS" sz="1200" b="0" i="0" u="none" strike="noStrike" kern="0" cap="none" spc="0" normalizeH="0" baseline="0" noProof="0">
                  <a:ln>
                    <a:noFill/>
                  </a:ln>
                  <a:solidFill>
                    <a:srgbClr val="FFFFFF"/>
                  </a:solidFill>
                  <a:effectLst/>
                  <a:uLnTx/>
                  <a:uFillTx/>
                  <a:ea typeface="Georgia"/>
                  <a:cs typeface="Georgia"/>
                  <a:sym typeface="Georgia"/>
                </a:endParaRPr>
              </a:p>
            </p:txBody>
          </p:sp>
          <p:sp>
            <p:nvSpPr>
              <p:cNvPr id="30" name="Google Shape;1581;p10">
                <a:extLst>
                  <a:ext uri="{FF2B5EF4-FFF2-40B4-BE49-F238E27FC236}">
                    <a16:creationId xmlns:a16="http://schemas.microsoft.com/office/drawing/2014/main" id="{1ABCFD29-77CC-A9C9-ABB4-4F0CF18B2013}"/>
                  </a:ext>
                </a:extLst>
              </p:cNvPr>
              <p:cNvSpPr/>
              <p:nvPr/>
            </p:nvSpPr>
            <p:spPr>
              <a:xfrm>
                <a:off x="697317" y="2047555"/>
                <a:ext cx="592985" cy="571599"/>
              </a:xfrm>
              <a:custGeom>
                <a:avLst/>
                <a:gdLst/>
                <a:ahLst/>
                <a:cxnLst/>
                <a:rect l="l" t="t" r="r" b="b"/>
                <a:pathLst>
                  <a:path w="704" h="707" extrusionOk="0">
                    <a:moveTo>
                      <a:pt x="642" y="314"/>
                    </a:moveTo>
                    <a:lnTo>
                      <a:pt x="613" y="314"/>
                    </a:lnTo>
                    <a:lnTo>
                      <a:pt x="613" y="30"/>
                    </a:lnTo>
                    <a:lnTo>
                      <a:pt x="160" y="30"/>
                    </a:lnTo>
                    <a:lnTo>
                      <a:pt x="160" y="239"/>
                    </a:lnTo>
                    <a:lnTo>
                      <a:pt x="130" y="239"/>
                    </a:lnTo>
                    <a:lnTo>
                      <a:pt x="130" y="0"/>
                    </a:lnTo>
                    <a:lnTo>
                      <a:pt x="642" y="0"/>
                    </a:lnTo>
                    <a:lnTo>
                      <a:pt x="642" y="314"/>
                    </a:lnTo>
                    <a:close/>
                    <a:moveTo>
                      <a:pt x="704" y="349"/>
                    </a:moveTo>
                    <a:lnTo>
                      <a:pt x="637" y="707"/>
                    </a:lnTo>
                    <a:lnTo>
                      <a:pt x="3" y="707"/>
                    </a:lnTo>
                    <a:lnTo>
                      <a:pt x="3" y="707"/>
                    </a:lnTo>
                    <a:lnTo>
                      <a:pt x="0" y="707"/>
                    </a:lnTo>
                    <a:lnTo>
                      <a:pt x="0" y="131"/>
                    </a:lnTo>
                    <a:lnTo>
                      <a:pt x="83" y="131"/>
                    </a:lnTo>
                    <a:lnTo>
                      <a:pt x="83" y="160"/>
                    </a:lnTo>
                    <a:lnTo>
                      <a:pt x="31" y="160"/>
                    </a:lnTo>
                    <a:lnTo>
                      <a:pt x="31" y="533"/>
                    </a:lnTo>
                    <a:lnTo>
                      <a:pt x="70" y="287"/>
                    </a:lnTo>
                    <a:lnTo>
                      <a:pt x="275" y="287"/>
                    </a:lnTo>
                    <a:lnTo>
                      <a:pt x="338" y="349"/>
                    </a:lnTo>
                    <a:lnTo>
                      <a:pt x="704" y="349"/>
                    </a:lnTo>
                    <a:close/>
                    <a:moveTo>
                      <a:pt x="669" y="379"/>
                    </a:moveTo>
                    <a:lnTo>
                      <a:pt x="325" y="379"/>
                    </a:lnTo>
                    <a:lnTo>
                      <a:pt x="263" y="317"/>
                    </a:lnTo>
                    <a:lnTo>
                      <a:pt x="96" y="317"/>
                    </a:lnTo>
                    <a:lnTo>
                      <a:pt x="38" y="676"/>
                    </a:lnTo>
                    <a:lnTo>
                      <a:pt x="611" y="676"/>
                    </a:lnTo>
                    <a:lnTo>
                      <a:pt x="669" y="379"/>
                    </a:lnTo>
                    <a:close/>
                    <a:moveTo>
                      <a:pt x="528" y="131"/>
                    </a:moveTo>
                    <a:lnTo>
                      <a:pt x="245" y="131"/>
                    </a:lnTo>
                    <a:lnTo>
                      <a:pt x="245" y="160"/>
                    </a:lnTo>
                    <a:lnTo>
                      <a:pt x="528" y="160"/>
                    </a:lnTo>
                    <a:lnTo>
                      <a:pt x="528" y="131"/>
                    </a:lnTo>
                    <a:close/>
                    <a:moveTo>
                      <a:pt x="528" y="245"/>
                    </a:moveTo>
                    <a:lnTo>
                      <a:pt x="373" y="245"/>
                    </a:lnTo>
                    <a:lnTo>
                      <a:pt x="373" y="276"/>
                    </a:lnTo>
                    <a:lnTo>
                      <a:pt x="528" y="276"/>
                    </a:lnTo>
                    <a:lnTo>
                      <a:pt x="528" y="245"/>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lang="sr-Latn-RS" sz="1800" b="0" i="0" u="none" strike="noStrike" kern="0" cap="none" spc="0" normalizeH="0" baseline="0" noProof="0">
                  <a:ln>
                    <a:noFill/>
                  </a:ln>
                  <a:solidFill>
                    <a:srgbClr val="000000"/>
                  </a:solidFill>
                  <a:effectLst/>
                  <a:uLnTx/>
                  <a:uFillTx/>
                  <a:ea typeface="Arial"/>
                  <a:cs typeface="Arial"/>
                  <a:sym typeface="Arial"/>
                </a:endParaRPr>
              </a:p>
            </p:txBody>
          </p:sp>
        </p:grpSp>
        <p:sp>
          <p:nvSpPr>
            <p:cNvPr id="23" name="Google Shape;1956;p37">
              <a:extLst>
                <a:ext uri="{FF2B5EF4-FFF2-40B4-BE49-F238E27FC236}">
                  <a16:creationId xmlns:a16="http://schemas.microsoft.com/office/drawing/2014/main" id="{4A92850A-4F6C-D6DE-9EBF-2384668911A0}"/>
                </a:ext>
              </a:extLst>
            </p:cNvPr>
            <p:cNvSpPr/>
            <p:nvPr/>
          </p:nvSpPr>
          <p:spPr>
            <a:xfrm>
              <a:off x="8506921" y="1592539"/>
              <a:ext cx="734856" cy="685710"/>
            </a:xfrm>
            <a:custGeom>
              <a:avLst/>
              <a:gdLst/>
              <a:ahLst/>
              <a:cxnLst/>
              <a:rect l="l" t="t" r="r" b="b"/>
              <a:pathLst>
                <a:path w="200" h="192" extrusionOk="0">
                  <a:moveTo>
                    <a:pt x="200" y="90"/>
                  </a:moveTo>
                  <a:cubicBezTo>
                    <a:pt x="199" y="76"/>
                    <a:pt x="196" y="64"/>
                    <a:pt x="190" y="52"/>
                  </a:cubicBezTo>
                  <a:cubicBezTo>
                    <a:pt x="160" y="52"/>
                    <a:pt x="160" y="52"/>
                    <a:pt x="160" y="52"/>
                  </a:cubicBezTo>
                  <a:cubicBezTo>
                    <a:pt x="163" y="64"/>
                    <a:pt x="165" y="76"/>
                    <a:pt x="166" y="90"/>
                  </a:cubicBezTo>
                  <a:lnTo>
                    <a:pt x="200" y="90"/>
                  </a:lnTo>
                  <a:close/>
                  <a:moveTo>
                    <a:pt x="153" y="102"/>
                  </a:moveTo>
                  <a:cubicBezTo>
                    <a:pt x="106" y="102"/>
                    <a:pt x="106" y="102"/>
                    <a:pt x="106" y="102"/>
                  </a:cubicBezTo>
                  <a:cubicBezTo>
                    <a:pt x="106" y="140"/>
                    <a:pt x="106" y="140"/>
                    <a:pt x="106" y="140"/>
                  </a:cubicBezTo>
                  <a:cubicBezTo>
                    <a:pt x="147" y="140"/>
                    <a:pt x="147" y="140"/>
                    <a:pt x="147" y="140"/>
                  </a:cubicBezTo>
                  <a:cubicBezTo>
                    <a:pt x="151" y="128"/>
                    <a:pt x="153" y="116"/>
                    <a:pt x="153" y="102"/>
                  </a:cubicBezTo>
                  <a:close/>
                  <a:moveTo>
                    <a:pt x="160" y="140"/>
                  </a:moveTo>
                  <a:cubicBezTo>
                    <a:pt x="190" y="140"/>
                    <a:pt x="190" y="140"/>
                    <a:pt x="190" y="140"/>
                  </a:cubicBezTo>
                  <a:cubicBezTo>
                    <a:pt x="196" y="128"/>
                    <a:pt x="199" y="116"/>
                    <a:pt x="200" y="102"/>
                  </a:cubicBezTo>
                  <a:cubicBezTo>
                    <a:pt x="166" y="102"/>
                    <a:pt x="166" y="102"/>
                    <a:pt x="166" y="102"/>
                  </a:cubicBezTo>
                  <a:cubicBezTo>
                    <a:pt x="165" y="116"/>
                    <a:pt x="163" y="128"/>
                    <a:pt x="160" y="140"/>
                  </a:cubicBezTo>
                  <a:close/>
                  <a:moveTo>
                    <a:pt x="40" y="52"/>
                  </a:moveTo>
                  <a:cubicBezTo>
                    <a:pt x="10" y="52"/>
                    <a:pt x="10" y="52"/>
                    <a:pt x="10" y="52"/>
                  </a:cubicBezTo>
                  <a:cubicBezTo>
                    <a:pt x="4" y="64"/>
                    <a:pt x="1" y="76"/>
                    <a:pt x="0" y="90"/>
                  </a:cubicBezTo>
                  <a:cubicBezTo>
                    <a:pt x="34" y="90"/>
                    <a:pt x="34" y="90"/>
                    <a:pt x="34" y="90"/>
                  </a:cubicBezTo>
                  <a:cubicBezTo>
                    <a:pt x="35" y="76"/>
                    <a:pt x="37" y="64"/>
                    <a:pt x="40" y="52"/>
                  </a:cubicBezTo>
                  <a:close/>
                  <a:moveTo>
                    <a:pt x="34" y="102"/>
                  </a:moveTo>
                  <a:cubicBezTo>
                    <a:pt x="0" y="102"/>
                    <a:pt x="0" y="102"/>
                    <a:pt x="0" y="102"/>
                  </a:cubicBezTo>
                  <a:cubicBezTo>
                    <a:pt x="1" y="116"/>
                    <a:pt x="4" y="128"/>
                    <a:pt x="10" y="140"/>
                  </a:cubicBezTo>
                  <a:cubicBezTo>
                    <a:pt x="40" y="140"/>
                    <a:pt x="40" y="140"/>
                    <a:pt x="40" y="140"/>
                  </a:cubicBezTo>
                  <a:cubicBezTo>
                    <a:pt x="37" y="128"/>
                    <a:pt x="35" y="116"/>
                    <a:pt x="34" y="102"/>
                  </a:cubicBezTo>
                  <a:close/>
                  <a:moveTo>
                    <a:pt x="94" y="189"/>
                  </a:moveTo>
                  <a:cubicBezTo>
                    <a:pt x="94" y="152"/>
                    <a:pt x="94" y="152"/>
                    <a:pt x="94" y="152"/>
                  </a:cubicBezTo>
                  <a:cubicBezTo>
                    <a:pt x="58" y="152"/>
                    <a:pt x="58" y="152"/>
                    <a:pt x="58" y="152"/>
                  </a:cubicBezTo>
                  <a:cubicBezTo>
                    <a:pt x="66" y="172"/>
                    <a:pt x="79" y="186"/>
                    <a:pt x="94" y="189"/>
                  </a:cubicBezTo>
                  <a:close/>
                  <a:moveTo>
                    <a:pt x="53" y="140"/>
                  </a:moveTo>
                  <a:cubicBezTo>
                    <a:pt x="94" y="140"/>
                    <a:pt x="94" y="140"/>
                    <a:pt x="94" y="140"/>
                  </a:cubicBezTo>
                  <a:cubicBezTo>
                    <a:pt x="94" y="102"/>
                    <a:pt x="94" y="102"/>
                    <a:pt x="94" y="102"/>
                  </a:cubicBezTo>
                  <a:cubicBezTo>
                    <a:pt x="47" y="102"/>
                    <a:pt x="47" y="102"/>
                    <a:pt x="47" y="102"/>
                  </a:cubicBezTo>
                  <a:cubicBezTo>
                    <a:pt x="47" y="116"/>
                    <a:pt x="49" y="128"/>
                    <a:pt x="53" y="140"/>
                  </a:cubicBezTo>
                  <a:close/>
                  <a:moveTo>
                    <a:pt x="47" y="90"/>
                  </a:moveTo>
                  <a:cubicBezTo>
                    <a:pt x="94" y="90"/>
                    <a:pt x="94" y="90"/>
                    <a:pt x="94" y="90"/>
                  </a:cubicBezTo>
                  <a:cubicBezTo>
                    <a:pt x="94" y="52"/>
                    <a:pt x="94" y="52"/>
                    <a:pt x="94" y="52"/>
                  </a:cubicBezTo>
                  <a:cubicBezTo>
                    <a:pt x="53" y="52"/>
                    <a:pt x="53" y="52"/>
                    <a:pt x="53" y="52"/>
                  </a:cubicBezTo>
                  <a:cubicBezTo>
                    <a:pt x="49" y="63"/>
                    <a:pt x="47" y="76"/>
                    <a:pt x="47" y="90"/>
                  </a:cubicBezTo>
                  <a:close/>
                  <a:moveTo>
                    <a:pt x="44" y="152"/>
                  </a:moveTo>
                  <a:cubicBezTo>
                    <a:pt x="17" y="152"/>
                    <a:pt x="17" y="152"/>
                    <a:pt x="17" y="152"/>
                  </a:cubicBezTo>
                  <a:cubicBezTo>
                    <a:pt x="30" y="171"/>
                    <a:pt x="49" y="185"/>
                    <a:pt x="72" y="192"/>
                  </a:cubicBezTo>
                  <a:cubicBezTo>
                    <a:pt x="60" y="183"/>
                    <a:pt x="51" y="169"/>
                    <a:pt x="44" y="152"/>
                  </a:cubicBezTo>
                  <a:close/>
                  <a:moveTo>
                    <a:pt x="72" y="0"/>
                  </a:moveTo>
                  <a:cubicBezTo>
                    <a:pt x="49" y="6"/>
                    <a:pt x="30" y="21"/>
                    <a:pt x="17" y="39"/>
                  </a:cubicBezTo>
                  <a:cubicBezTo>
                    <a:pt x="44" y="39"/>
                    <a:pt x="44" y="39"/>
                    <a:pt x="44" y="39"/>
                  </a:cubicBezTo>
                  <a:cubicBezTo>
                    <a:pt x="51" y="22"/>
                    <a:pt x="60" y="8"/>
                    <a:pt x="72" y="0"/>
                  </a:cubicBezTo>
                  <a:close/>
                  <a:moveTo>
                    <a:pt x="156" y="39"/>
                  </a:moveTo>
                  <a:cubicBezTo>
                    <a:pt x="183" y="39"/>
                    <a:pt x="183" y="39"/>
                    <a:pt x="183" y="39"/>
                  </a:cubicBezTo>
                  <a:cubicBezTo>
                    <a:pt x="170" y="21"/>
                    <a:pt x="151" y="6"/>
                    <a:pt x="128" y="0"/>
                  </a:cubicBezTo>
                  <a:cubicBezTo>
                    <a:pt x="140" y="8"/>
                    <a:pt x="149" y="22"/>
                    <a:pt x="156" y="39"/>
                  </a:cubicBezTo>
                  <a:close/>
                  <a:moveTo>
                    <a:pt x="106" y="152"/>
                  </a:moveTo>
                  <a:cubicBezTo>
                    <a:pt x="106" y="189"/>
                    <a:pt x="106" y="189"/>
                    <a:pt x="106" y="189"/>
                  </a:cubicBezTo>
                  <a:cubicBezTo>
                    <a:pt x="121" y="186"/>
                    <a:pt x="134" y="172"/>
                    <a:pt x="142" y="152"/>
                  </a:cubicBezTo>
                  <a:lnTo>
                    <a:pt x="106" y="152"/>
                  </a:lnTo>
                  <a:close/>
                  <a:moveTo>
                    <a:pt x="106" y="3"/>
                  </a:moveTo>
                  <a:cubicBezTo>
                    <a:pt x="106" y="39"/>
                    <a:pt x="106" y="39"/>
                    <a:pt x="106" y="39"/>
                  </a:cubicBezTo>
                  <a:cubicBezTo>
                    <a:pt x="142" y="39"/>
                    <a:pt x="142" y="39"/>
                    <a:pt x="142" y="39"/>
                  </a:cubicBezTo>
                  <a:cubicBezTo>
                    <a:pt x="134" y="20"/>
                    <a:pt x="121" y="6"/>
                    <a:pt x="106" y="3"/>
                  </a:cubicBezTo>
                  <a:close/>
                  <a:moveTo>
                    <a:pt x="128" y="192"/>
                  </a:moveTo>
                  <a:cubicBezTo>
                    <a:pt x="151" y="185"/>
                    <a:pt x="170" y="171"/>
                    <a:pt x="183" y="152"/>
                  </a:cubicBezTo>
                  <a:cubicBezTo>
                    <a:pt x="156" y="152"/>
                    <a:pt x="156" y="152"/>
                    <a:pt x="156" y="152"/>
                  </a:cubicBezTo>
                  <a:cubicBezTo>
                    <a:pt x="149" y="170"/>
                    <a:pt x="140" y="183"/>
                    <a:pt x="128" y="192"/>
                  </a:cubicBezTo>
                  <a:close/>
                  <a:moveTo>
                    <a:pt x="58" y="39"/>
                  </a:moveTo>
                  <a:cubicBezTo>
                    <a:pt x="94" y="39"/>
                    <a:pt x="94" y="39"/>
                    <a:pt x="94" y="39"/>
                  </a:cubicBezTo>
                  <a:cubicBezTo>
                    <a:pt x="94" y="3"/>
                    <a:pt x="94" y="3"/>
                    <a:pt x="94" y="3"/>
                  </a:cubicBezTo>
                  <a:cubicBezTo>
                    <a:pt x="79" y="6"/>
                    <a:pt x="66" y="20"/>
                    <a:pt x="58" y="39"/>
                  </a:cubicBezTo>
                  <a:close/>
                  <a:moveTo>
                    <a:pt x="106" y="52"/>
                  </a:moveTo>
                  <a:cubicBezTo>
                    <a:pt x="106" y="90"/>
                    <a:pt x="106" y="90"/>
                    <a:pt x="106" y="90"/>
                  </a:cubicBezTo>
                  <a:cubicBezTo>
                    <a:pt x="153" y="90"/>
                    <a:pt x="153" y="90"/>
                    <a:pt x="153" y="90"/>
                  </a:cubicBezTo>
                  <a:cubicBezTo>
                    <a:pt x="153" y="76"/>
                    <a:pt x="151" y="63"/>
                    <a:pt x="147" y="52"/>
                  </a:cubicBezTo>
                  <a:lnTo>
                    <a:pt x="106" y="52"/>
                  </a:lnTo>
                  <a:close/>
                </a:path>
              </a:pathLst>
            </a:custGeom>
            <a:solidFill>
              <a:srgbClr val="464646"/>
            </a:solidFill>
            <a:ln>
              <a:noFill/>
            </a:ln>
          </p:spPr>
          <p:txBody>
            <a:bodyPr spcFirstLastPara="1" wrap="square" lIns="78175" tIns="39075" rIns="78175" bIns="39075"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800"/>
                <a:buFont typeface="Arial"/>
                <a:buNone/>
                <a:tabLst/>
                <a:defRPr/>
              </a:pPr>
              <a:endParaRPr kumimoji="0" lang="sr-Latn-RS" sz="800" b="0" i="0" u="none" strike="noStrike" kern="0" cap="none" spc="0" normalizeH="0" baseline="0" noProof="0">
                <a:ln>
                  <a:noFill/>
                </a:ln>
                <a:solidFill>
                  <a:srgbClr val="000000"/>
                </a:solidFill>
                <a:effectLst/>
                <a:uLnTx/>
                <a:uFillTx/>
                <a:ea typeface="Arial"/>
                <a:cs typeface="Arial"/>
                <a:sym typeface="Arial"/>
              </a:endParaRPr>
            </a:p>
          </p:txBody>
        </p:sp>
        <p:sp>
          <p:nvSpPr>
            <p:cNvPr id="24" name="TextBox 23">
              <a:extLst>
                <a:ext uri="{FF2B5EF4-FFF2-40B4-BE49-F238E27FC236}">
                  <a16:creationId xmlns:a16="http://schemas.microsoft.com/office/drawing/2014/main" id="{661246F3-77DB-021A-CA68-AE857362D603}"/>
                </a:ext>
              </a:extLst>
            </p:cNvPr>
            <p:cNvSpPr txBox="1"/>
            <p:nvPr/>
          </p:nvSpPr>
          <p:spPr>
            <a:xfrm>
              <a:off x="9324470" y="1579293"/>
              <a:ext cx="2424616" cy="73866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
                  <a:srgbClr val="000000"/>
                </a:buClr>
                <a:buSzPts val="1200"/>
                <a:buFont typeface="Arial"/>
                <a:buNone/>
                <a:tabLst/>
                <a:defRPr/>
              </a:pPr>
              <a:r>
                <a:rPr kumimoji="0" lang="sr-Cyrl-RS" sz="1400" b="0" i="0" u="none" strike="noStrike" kern="0" cap="none" spc="0" normalizeH="0" baseline="0" noProof="0" dirty="0">
                  <a:ln>
                    <a:noFill/>
                  </a:ln>
                  <a:solidFill>
                    <a:srgbClr val="000000"/>
                  </a:solidFill>
                  <a:effectLst/>
                  <a:uLnTx/>
                  <a:uFillTx/>
                  <a:ea typeface="Arial"/>
                  <a:cs typeface="Arial"/>
                  <a:sym typeface="Arial"/>
                </a:rPr>
                <a:t>Глобални раст електронских података је процењен на </a:t>
              </a:r>
              <a:r>
                <a:rPr kumimoji="0" lang="sr-Cyrl-RS" sz="1400" b="0" i="0" u="none" strike="noStrike" kern="0" cap="none" spc="0" normalizeH="0" baseline="0" noProof="0" dirty="0" err="1">
                  <a:ln>
                    <a:noFill/>
                  </a:ln>
                  <a:solidFill>
                    <a:srgbClr val="000000"/>
                  </a:solidFill>
                  <a:effectLst/>
                  <a:uLnTx/>
                  <a:uFillTx/>
                  <a:ea typeface="Arial"/>
                  <a:cs typeface="Arial"/>
                  <a:sym typeface="Arial"/>
                </a:rPr>
                <a:t>ок</a:t>
              </a:r>
              <a:r>
                <a:rPr lang="sr-Cyrl-RS" sz="1400" kern="0" dirty="0">
                  <a:solidFill>
                    <a:srgbClr val="000000"/>
                  </a:solidFill>
                  <a:ea typeface="Arial"/>
                  <a:cs typeface="Arial"/>
                  <a:sym typeface="Arial"/>
                </a:rPr>
                <a:t>о 35% годишње</a:t>
              </a:r>
              <a:endParaRPr kumimoji="0" lang="sr-Latn-RS" sz="1400" b="0" i="0" u="none" strike="noStrike" kern="0" cap="none" spc="0" normalizeH="0" baseline="0" noProof="0" dirty="0">
                <a:ln>
                  <a:noFill/>
                </a:ln>
                <a:solidFill>
                  <a:srgbClr val="000000"/>
                </a:solidFill>
                <a:effectLst/>
                <a:uLnTx/>
                <a:uFillTx/>
                <a:ea typeface="Arial"/>
                <a:cs typeface="Arial"/>
                <a:sym typeface="Arial"/>
              </a:endParaRPr>
            </a:p>
          </p:txBody>
        </p:sp>
        <p:grpSp>
          <p:nvGrpSpPr>
            <p:cNvPr id="25" name="Google Shape;1947;p37">
              <a:extLst>
                <a:ext uri="{FF2B5EF4-FFF2-40B4-BE49-F238E27FC236}">
                  <a16:creationId xmlns:a16="http://schemas.microsoft.com/office/drawing/2014/main" id="{6CF550FF-DFC7-DE72-87C7-19CE65B13371}"/>
                </a:ext>
              </a:extLst>
            </p:cNvPr>
            <p:cNvGrpSpPr/>
            <p:nvPr/>
          </p:nvGrpSpPr>
          <p:grpSpPr>
            <a:xfrm>
              <a:off x="4166951" y="1579334"/>
              <a:ext cx="4051538" cy="738623"/>
              <a:chOff x="8255768" y="4063028"/>
              <a:chExt cx="4051538" cy="738623"/>
            </a:xfrm>
          </p:grpSpPr>
          <p:sp>
            <p:nvSpPr>
              <p:cNvPr id="26" name="Google Shape;1950;p37">
                <a:extLst>
                  <a:ext uri="{FF2B5EF4-FFF2-40B4-BE49-F238E27FC236}">
                    <a16:creationId xmlns:a16="http://schemas.microsoft.com/office/drawing/2014/main" id="{3713ACA6-CAD8-5555-34D3-B78789FE5E4A}"/>
                  </a:ext>
                </a:extLst>
              </p:cNvPr>
              <p:cNvSpPr txBox="1"/>
              <p:nvPr/>
            </p:nvSpPr>
            <p:spPr>
              <a:xfrm>
                <a:off x="8959306" y="4063028"/>
                <a:ext cx="3348000" cy="738623"/>
              </a:xfrm>
              <a:prstGeom prst="rect">
                <a:avLst/>
              </a:prstGeom>
              <a:noFill/>
              <a:ln>
                <a:noFill/>
              </a:ln>
            </p:spPr>
            <p:txBody>
              <a:bodyPr spcFirstLastPara="1" wrap="square" lIns="91425" tIns="45700" rIns="91425" bIns="45700" anchor="ctr" anchorCtr="0">
                <a:spAutoFit/>
              </a:bodyPr>
              <a:lstStyle/>
              <a:p>
                <a:pPr marL="0" marR="0" lvl="0" indent="0" defTabSz="914400" eaLnBrk="1" fontAlgn="auto" latinLnBrk="0" hangingPunct="1">
                  <a:lnSpc>
                    <a:spcPct val="100000"/>
                  </a:lnSpc>
                  <a:spcBef>
                    <a:spcPts val="0"/>
                  </a:spcBef>
                  <a:spcAft>
                    <a:spcPts val="0"/>
                  </a:spcAft>
                  <a:buClr>
                    <a:srgbClr val="000000"/>
                  </a:buClr>
                  <a:buSzPts val="1200"/>
                  <a:buFont typeface="Arial"/>
                  <a:buNone/>
                  <a:tabLst/>
                  <a:defRPr/>
                </a:pPr>
                <a:r>
                  <a:rPr kumimoji="0" lang="sr-Cyrl-RS" sz="1400" b="0" i="0" u="none" strike="noStrike" kern="0" cap="none" spc="0" normalizeH="0" baseline="0" noProof="0" dirty="0">
                    <a:ln>
                      <a:noFill/>
                    </a:ln>
                    <a:solidFill>
                      <a:srgbClr val="000000"/>
                    </a:solidFill>
                    <a:effectLst/>
                    <a:uLnTx/>
                    <a:uFillTx/>
                    <a:ea typeface="Arial"/>
                    <a:cs typeface="Arial"/>
                    <a:sym typeface="Arial"/>
                  </a:rPr>
                  <a:t>Пропорција електронских података у корпоративном сектору је порасла са 20% на 90% у последњих 15 година</a:t>
                </a:r>
                <a:endParaRPr kumimoji="0" lang="sr-Latn-RS" sz="1400" b="0" i="0" u="none" strike="noStrike" kern="0" cap="none" spc="0" normalizeH="0" baseline="0" noProof="0" dirty="0">
                  <a:ln>
                    <a:noFill/>
                  </a:ln>
                  <a:solidFill>
                    <a:srgbClr val="000000"/>
                  </a:solidFill>
                  <a:effectLst/>
                  <a:uLnTx/>
                  <a:uFillTx/>
                  <a:ea typeface="Arial"/>
                  <a:cs typeface="Arial"/>
                  <a:sym typeface="Arial"/>
                </a:endParaRPr>
              </a:p>
            </p:txBody>
          </p:sp>
          <p:sp>
            <p:nvSpPr>
              <p:cNvPr id="27" name="Google Shape;1951;p37">
                <a:extLst>
                  <a:ext uri="{FF2B5EF4-FFF2-40B4-BE49-F238E27FC236}">
                    <a16:creationId xmlns:a16="http://schemas.microsoft.com/office/drawing/2014/main" id="{CB690853-9D7A-29EE-56AD-3B94DFDBE02A}"/>
                  </a:ext>
                </a:extLst>
              </p:cNvPr>
              <p:cNvSpPr/>
              <p:nvPr/>
            </p:nvSpPr>
            <p:spPr>
              <a:xfrm>
                <a:off x="8255768" y="4172735"/>
                <a:ext cx="617111" cy="519207"/>
              </a:xfrm>
              <a:custGeom>
                <a:avLst/>
                <a:gdLst/>
                <a:ahLst/>
                <a:cxnLst/>
                <a:rect l="l" t="t" r="r" b="b"/>
                <a:pathLst>
                  <a:path w="203" h="174" extrusionOk="0">
                    <a:moveTo>
                      <a:pt x="173" y="11"/>
                    </a:moveTo>
                    <a:cubicBezTo>
                      <a:pt x="171" y="4"/>
                      <a:pt x="164" y="0"/>
                      <a:pt x="157" y="0"/>
                    </a:cubicBezTo>
                    <a:cubicBezTo>
                      <a:pt x="150" y="1"/>
                      <a:pt x="144" y="6"/>
                      <a:pt x="143" y="14"/>
                    </a:cubicBezTo>
                    <a:cubicBezTo>
                      <a:pt x="127" y="116"/>
                      <a:pt x="127" y="116"/>
                      <a:pt x="127" y="116"/>
                    </a:cubicBezTo>
                    <a:cubicBezTo>
                      <a:pt x="108" y="55"/>
                      <a:pt x="108" y="55"/>
                      <a:pt x="108" y="55"/>
                    </a:cubicBezTo>
                    <a:cubicBezTo>
                      <a:pt x="106" y="49"/>
                      <a:pt x="100" y="44"/>
                      <a:pt x="93" y="44"/>
                    </a:cubicBezTo>
                    <a:cubicBezTo>
                      <a:pt x="93" y="44"/>
                      <a:pt x="93" y="44"/>
                      <a:pt x="93" y="44"/>
                    </a:cubicBezTo>
                    <a:cubicBezTo>
                      <a:pt x="86" y="44"/>
                      <a:pt x="80" y="49"/>
                      <a:pt x="78" y="55"/>
                    </a:cubicBezTo>
                    <a:cubicBezTo>
                      <a:pt x="62" y="109"/>
                      <a:pt x="62" y="109"/>
                      <a:pt x="62" y="109"/>
                    </a:cubicBezTo>
                    <a:cubicBezTo>
                      <a:pt x="47" y="82"/>
                      <a:pt x="47" y="82"/>
                      <a:pt x="47" y="82"/>
                    </a:cubicBezTo>
                    <a:cubicBezTo>
                      <a:pt x="44" y="77"/>
                      <a:pt x="39" y="74"/>
                      <a:pt x="33" y="74"/>
                    </a:cubicBezTo>
                    <a:cubicBezTo>
                      <a:pt x="27" y="74"/>
                      <a:pt x="22" y="77"/>
                      <a:pt x="19" y="82"/>
                    </a:cubicBezTo>
                    <a:cubicBezTo>
                      <a:pt x="3" y="115"/>
                      <a:pt x="3" y="115"/>
                      <a:pt x="3" y="115"/>
                    </a:cubicBezTo>
                    <a:cubicBezTo>
                      <a:pt x="0" y="121"/>
                      <a:pt x="2" y="128"/>
                      <a:pt x="8" y="132"/>
                    </a:cubicBezTo>
                    <a:cubicBezTo>
                      <a:pt x="14" y="135"/>
                      <a:pt x="22" y="132"/>
                      <a:pt x="25" y="126"/>
                    </a:cubicBezTo>
                    <a:cubicBezTo>
                      <a:pt x="34" y="109"/>
                      <a:pt x="34" y="109"/>
                      <a:pt x="34" y="109"/>
                    </a:cubicBezTo>
                    <a:cubicBezTo>
                      <a:pt x="51" y="140"/>
                      <a:pt x="51" y="140"/>
                      <a:pt x="51" y="140"/>
                    </a:cubicBezTo>
                    <a:cubicBezTo>
                      <a:pt x="54" y="145"/>
                      <a:pt x="60" y="149"/>
                      <a:pt x="66" y="148"/>
                    </a:cubicBezTo>
                    <a:cubicBezTo>
                      <a:pt x="73" y="147"/>
                      <a:pt x="78" y="143"/>
                      <a:pt x="80" y="137"/>
                    </a:cubicBezTo>
                    <a:cubicBezTo>
                      <a:pt x="93" y="92"/>
                      <a:pt x="93" y="92"/>
                      <a:pt x="93" y="92"/>
                    </a:cubicBezTo>
                    <a:cubicBezTo>
                      <a:pt x="115" y="163"/>
                      <a:pt x="115" y="163"/>
                      <a:pt x="115" y="163"/>
                    </a:cubicBezTo>
                    <a:cubicBezTo>
                      <a:pt x="117" y="169"/>
                      <a:pt x="123" y="174"/>
                      <a:pt x="130" y="174"/>
                    </a:cubicBezTo>
                    <a:cubicBezTo>
                      <a:pt x="130" y="174"/>
                      <a:pt x="130" y="174"/>
                      <a:pt x="131" y="174"/>
                    </a:cubicBezTo>
                    <a:cubicBezTo>
                      <a:pt x="138" y="173"/>
                      <a:pt x="144" y="168"/>
                      <a:pt x="145" y="160"/>
                    </a:cubicBezTo>
                    <a:cubicBezTo>
                      <a:pt x="161" y="55"/>
                      <a:pt x="161" y="55"/>
                      <a:pt x="161" y="55"/>
                    </a:cubicBezTo>
                    <a:cubicBezTo>
                      <a:pt x="177" y="102"/>
                      <a:pt x="177" y="102"/>
                      <a:pt x="177" y="102"/>
                    </a:cubicBezTo>
                    <a:cubicBezTo>
                      <a:pt x="179" y="109"/>
                      <a:pt x="186" y="112"/>
                      <a:pt x="193" y="110"/>
                    </a:cubicBezTo>
                    <a:cubicBezTo>
                      <a:pt x="199" y="108"/>
                      <a:pt x="203" y="101"/>
                      <a:pt x="201" y="94"/>
                    </a:cubicBezTo>
                    <a:lnTo>
                      <a:pt x="173" y="11"/>
                    </a:lnTo>
                    <a:close/>
                  </a:path>
                </a:pathLst>
              </a:custGeom>
              <a:solidFill>
                <a:srgbClr val="FFB600"/>
              </a:solidFill>
              <a:ln>
                <a:noFill/>
              </a:ln>
            </p:spPr>
            <p:txBody>
              <a:bodyPr spcFirstLastPara="1" wrap="square" lIns="78175" tIns="39075" rIns="78175" bIns="39075"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800"/>
                  <a:buFont typeface="Arial"/>
                  <a:buNone/>
                  <a:tabLst/>
                  <a:defRPr/>
                </a:pPr>
                <a:endParaRPr kumimoji="0" lang="sr-Latn-RS" sz="800" b="0" i="0" u="none" strike="noStrike" kern="0" cap="none" spc="0" normalizeH="0" baseline="0" noProof="0">
                  <a:ln>
                    <a:noFill/>
                  </a:ln>
                  <a:solidFill>
                    <a:srgbClr val="000000"/>
                  </a:solidFill>
                  <a:effectLst/>
                  <a:uLnTx/>
                  <a:uFillTx/>
                  <a:ea typeface="Arial"/>
                  <a:cs typeface="Arial"/>
                  <a:sym typeface="Arial"/>
                </a:endParaRPr>
              </a:p>
            </p:txBody>
          </p:sp>
        </p:grpSp>
      </p:grpSp>
    </p:spTree>
    <p:extLst>
      <p:ext uri="{BB962C8B-B14F-4D97-AF65-F5344CB8AC3E}">
        <p14:creationId xmlns:p14="http://schemas.microsoft.com/office/powerpoint/2010/main" val="166286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783719-EA96-83CB-8222-CD153AB08EE3}"/>
              </a:ext>
            </a:extLst>
          </p:cNvPr>
          <p:cNvSpPr>
            <a:spLocks noGrp="1"/>
          </p:cNvSpPr>
          <p:nvPr>
            <p:ph type="body" sz="quarter" idx="11"/>
          </p:nvPr>
        </p:nvSpPr>
        <p:spPr>
          <a:xfrm>
            <a:off x="801521" y="933323"/>
            <a:ext cx="6891050" cy="4147802"/>
          </a:xfrm>
        </p:spPr>
        <p:txBody>
          <a:bodyPr/>
          <a:lstStyle/>
          <a:p>
            <a:endParaRPr lang="en-GB" dirty="0"/>
          </a:p>
          <a:p>
            <a:endParaRPr lang="en-GB" dirty="0"/>
          </a:p>
          <a:p>
            <a:endParaRPr lang="en-GB" dirty="0"/>
          </a:p>
          <a:p>
            <a:endParaRPr lang="en-GB" dirty="0"/>
          </a:p>
          <a:p>
            <a:r>
              <a:rPr lang="sr-Cyrl-RS" sz="6000" b="1" dirty="0">
                <a:latin typeface="+mn-lt"/>
              </a:rPr>
              <a:t>ХВАЛА НА ПАЖЊИ</a:t>
            </a:r>
            <a:endParaRPr lang="en-US" sz="6000" b="1" dirty="0">
              <a:latin typeface="+mn-lt"/>
            </a:endParaRPr>
          </a:p>
          <a:p>
            <a:endParaRPr lang="en-GB" dirty="0"/>
          </a:p>
          <a:p>
            <a:endParaRPr lang="en-GB" dirty="0"/>
          </a:p>
          <a:p>
            <a:endParaRPr lang="en-US" dirty="0"/>
          </a:p>
        </p:txBody>
      </p:sp>
      <p:sp>
        <p:nvSpPr>
          <p:cNvPr id="2" name="Google Shape;2007;p50">
            <a:extLst>
              <a:ext uri="{FF2B5EF4-FFF2-40B4-BE49-F238E27FC236}">
                <a16:creationId xmlns:a16="http://schemas.microsoft.com/office/drawing/2014/main" id="{88743BE4-F213-5E83-7E38-9FE96BADDC5B}"/>
              </a:ext>
            </a:extLst>
          </p:cNvPr>
          <p:cNvSpPr txBox="1">
            <a:spLocks/>
          </p:cNvSpPr>
          <p:nvPr/>
        </p:nvSpPr>
        <p:spPr>
          <a:xfrm>
            <a:off x="442912" y="5259600"/>
            <a:ext cx="11306176" cy="14516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sr-Cyrl-RS" sz="1200" b="0" i="0" u="none" strike="noStrike" kern="0" cap="none" spc="0" normalizeH="0" baseline="0" noProof="0" dirty="0">
                <a:ln>
                  <a:noFill/>
                </a:ln>
                <a:solidFill>
                  <a:srgbClr val="FFFFFF"/>
                </a:solidFill>
                <a:effectLst/>
                <a:uLnTx/>
                <a:uFillTx/>
                <a:latin typeface="+mn-lt"/>
                <a:cs typeface="Arial"/>
                <a:sym typeface="Arial"/>
              </a:rPr>
              <a:t>Овај садржај је само за потребе општег информисања и не сме се користити као замена за саветовање са професионалним консултантима</a:t>
            </a:r>
            <a:r>
              <a:rPr kumimoji="0" lang="hu-HU" sz="1200" b="0" i="0" u="none" strike="noStrike" kern="0" cap="none" spc="0" normalizeH="0" baseline="0" noProof="0" dirty="0">
                <a:ln>
                  <a:noFill/>
                </a:ln>
                <a:solidFill>
                  <a:srgbClr val="FFFFFF"/>
                </a:solidFill>
                <a:effectLst/>
                <a:uLnTx/>
                <a:uFillTx/>
                <a:latin typeface="+mn-lt"/>
                <a:cs typeface="Arial"/>
                <a:sym typeface="Arial"/>
              </a:rPr>
              <a:t>.</a:t>
            </a:r>
          </a:p>
          <a:p>
            <a:pPr marL="0" marR="0" lvl="0" indent="0" algn="l"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hu-HU" sz="1200" b="0" i="0" u="none" strike="noStrike" kern="0" cap="none" spc="0" normalizeH="0" baseline="0" noProof="0" dirty="0">
                <a:ln>
                  <a:noFill/>
                </a:ln>
                <a:solidFill>
                  <a:srgbClr val="FFFFFF"/>
                </a:solidFill>
                <a:effectLst/>
                <a:uLnTx/>
                <a:uFillTx/>
                <a:latin typeface="+mn-lt"/>
                <a:cs typeface="Arial"/>
                <a:sym typeface="Arial"/>
              </a:rPr>
              <a:t>© 2024 PricewaterhouseCoopers Consulting d.o.o.</a:t>
            </a:r>
            <a:br>
              <a:rPr kumimoji="0" lang="hu-HU" sz="1200" b="0" i="0" u="none" strike="noStrike" kern="0" cap="none" spc="0" normalizeH="0" baseline="0" noProof="0" dirty="0">
                <a:ln>
                  <a:noFill/>
                </a:ln>
                <a:solidFill>
                  <a:srgbClr val="FFFFFF"/>
                </a:solidFill>
                <a:effectLst/>
                <a:uLnTx/>
                <a:uFillTx/>
                <a:latin typeface="+mn-lt"/>
                <a:cs typeface="Arial"/>
                <a:sym typeface="Arial"/>
              </a:rPr>
            </a:br>
            <a:r>
              <a:rPr kumimoji="0" lang="hu-HU" sz="1200" b="0" i="0" u="none" strike="noStrike" kern="0" cap="none" spc="0" normalizeH="0" baseline="0" noProof="0" dirty="0">
                <a:ln>
                  <a:noFill/>
                </a:ln>
                <a:solidFill>
                  <a:srgbClr val="FFFFFF"/>
                </a:solidFill>
                <a:effectLst/>
                <a:uLnTx/>
                <a:uFillTx/>
                <a:latin typeface="+mn-lt"/>
                <a:cs typeface="Arial"/>
                <a:sym typeface="Arial"/>
              </a:rPr>
              <a:t>PwC </a:t>
            </a:r>
            <a:r>
              <a:rPr kumimoji="0" lang="sr-Cyrl-RS" sz="1200" b="0" i="0" u="none" strike="noStrike" kern="0" cap="none" spc="0" normalizeH="0" baseline="0" noProof="0" dirty="0">
                <a:ln>
                  <a:noFill/>
                </a:ln>
                <a:solidFill>
                  <a:srgbClr val="FFFFFF"/>
                </a:solidFill>
                <a:effectLst/>
                <a:uLnTx/>
                <a:uFillTx/>
                <a:latin typeface="+mn-lt"/>
                <a:cs typeface="Arial"/>
                <a:sym typeface="Arial"/>
              </a:rPr>
              <a:t>се односи на мрежу друштава чланица групе </a:t>
            </a:r>
            <a:r>
              <a:rPr kumimoji="0" lang="hu-HU" sz="1200" b="0" i="0" u="none" strike="noStrike" kern="0" cap="none" spc="0" normalizeH="0" baseline="0" noProof="0" dirty="0">
                <a:ln>
                  <a:noFill/>
                </a:ln>
                <a:solidFill>
                  <a:srgbClr val="FFFFFF"/>
                </a:solidFill>
                <a:effectLst/>
                <a:uLnTx/>
                <a:uFillTx/>
                <a:latin typeface="+mn-lt"/>
                <a:cs typeface="Arial"/>
                <a:sym typeface="Arial"/>
              </a:rPr>
              <a:t>PwC, </a:t>
            </a:r>
            <a:r>
              <a:rPr kumimoji="0" lang="sr-Cyrl-RS" sz="1200" b="0" i="0" u="none" strike="noStrike" kern="0" cap="none" spc="0" normalizeH="0" baseline="0" noProof="0" dirty="0">
                <a:ln>
                  <a:noFill/>
                </a:ln>
                <a:solidFill>
                  <a:srgbClr val="FFFFFF"/>
                </a:solidFill>
                <a:effectLst/>
                <a:uLnTx/>
                <a:uFillTx/>
                <a:latin typeface="+mn-lt"/>
                <a:cs typeface="Arial"/>
                <a:sym typeface="Arial"/>
              </a:rPr>
              <a:t>односно на једну или више чланица мреже друштава од којих свака представља правно независтан субјект</a:t>
            </a:r>
            <a:r>
              <a:rPr kumimoji="0" lang="hu-HU" sz="1200" b="0" i="0" u="none" strike="noStrike" kern="0" cap="none" spc="0" normalizeH="0" baseline="0" noProof="0" dirty="0">
                <a:ln>
                  <a:noFill/>
                </a:ln>
                <a:solidFill>
                  <a:srgbClr val="FFFFFF"/>
                </a:solidFill>
                <a:effectLst/>
                <a:uLnTx/>
                <a:uFillTx/>
                <a:latin typeface="+mn-lt"/>
                <a:cs typeface="Arial"/>
                <a:sym typeface="Arial"/>
              </a:rPr>
              <a:t>. </a:t>
            </a:r>
            <a:r>
              <a:rPr kumimoji="0" lang="sr-Cyrl-RS" sz="1200" b="0" i="0" u="none" strike="noStrike" kern="0" cap="none" spc="0" normalizeH="0" baseline="0" noProof="0" dirty="0">
                <a:ln>
                  <a:noFill/>
                </a:ln>
                <a:solidFill>
                  <a:srgbClr val="FFFFFF"/>
                </a:solidFill>
                <a:effectLst/>
                <a:uLnTx/>
                <a:uFillTx/>
                <a:latin typeface="+mn-lt"/>
                <a:cs typeface="Arial"/>
                <a:sym typeface="Arial"/>
              </a:rPr>
              <a:t>За више информација посетите</a:t>
            </a:r>
            <a:r>
              <a:rPr kumimoji="0" lang="hu-HU" sz="1200" b="0" i="0" u="none" strike="noStrike" kern="0" cap="none" spc="0" normalizeH="0" baseline="0" noProof="0">
                <a:ln>
                  <a:noFill/>
                </a:ln>
                <a:solidFill>
                  <a:srgbClr val="FFFFFF"/>
                </a:solidFill>
                <a:effectLst/>
                <a:uLnTx/>
                <a:uFillTx/>
                <a:latin typeface="+mn-lt"/>
                <a:cs typeface="Arial"/>
                <a:sym typeface="Arial"/>
              </a:rPr>
              <a:t> </a:t>
            </a:r>
            <a:r>
              <a:rPr kumimoji="0" lang="hu-HU" sz="1200" b="0" i="0" u="none" strike="noStrike" kern="0" cap="none" spc="0" normalizeH="0" baseline="0" noProof="0" dirty="0">
                <a:ln>
                  <a:noFill/>
                </a:ln>
                <a:solidFill>
                  <a:srgbClr val="FFFFFF"/>
                </a:solidFill>
                <a:effectLst/>
                <a:uLnTx/>
                <a:uFillTx/>
                <a:latin typeface="+mn-lt"/>
                <a:cs typeface="Arial"/>
                <a:sym typeface="Arial"/>
              </a:rPr>
              <a:t>www.pwc.com/structure</a:t>
            </a:r>
          </a:p>
        </p:txBody>
      </p:sp>
    </p:spTree>
    <p:extLst>
      <p:ext uri="{BB962C8B-B14F-4D97-AF65-F5344CB8AC3E}">
        <p14:creationId xmlns:p14="http://schemas.microsoft.com/office/powerpoint/2010/main" val="28510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DFB1E9-FF0A-DB66-8572-7CB55E9A1BEA}"/>
              </a:ext>
            </a:extLst>
          </p:cNvPr>
          <p:cNvSpPr>
            <a:spLocks noGrp="1"/>
          </p:cNvSpPr>
          <p:nvPr>
            <p:ph type="body" sz="quarter" idx="13"/>
          </p:nvPr>
        </p:nvSpPr>
        <p:spPr>
          <a:xfrm>
            <a:off x="801716" y="465512"/>
            <a:ext cx="10588568" cy="590931"/>
          </a:xfrm>
          <a:solidFill>
            <a:schemeClr val="accent1">
              <a:lumMod val="50000"/>
            </a:schemeClr>
          </a:solidFill>
          <a:effectLst>
            <a:outerShdw blurRad="50800" dist="38100" dir="2700000" algn="tl" rotWithShape="0">
              <a:prstClr val="black">
                <a:alpha val="40000"/>
              </a:prstClr>
            </a:outerShdw>
          </a:effectLst>
        </p:spPr>
        <p:txBody>
          <a:bodyPr/>
          <a:lstStyle/>
          <a:p>
            <a:pPr algn="ctr"/>
            <a:r>
              <a:rPr lang="en-US" dirty="0">
                <a:solidFill>
                  <a:schemeClr val="bg1"/>
                </a:solidFill>
                <a:latin typeface="+mn-lt"/>
              </a:rPr>
              <a:t> </a:t>
            </a:r>
            <a:endParaRPr lang="en-GB" dirty="0">
              <a:solidFill>
                <a:schemeClr val="bg1"/>
              </a:solidFill>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B45C717-F9F9-8781-BD56-E2338EF41A0A}"/>
              </a:ext>
            </a:extLst>
          </p:cNvPr>
          <p:cNvSpPr txBox="1"/>
          <p:nvPr/>
        </p:nvSpPr>
        <p:spPr>
          <a:xfrm>
            <a:off x="801716" y="822683"/>
            <a:ext cx="10588568" cy="800219"/>
          </a:xfrm>
          <a:prstGeom prst="rect">
            <a:avLst/>
          </a:prstGeom>
          <a:noFill/>
        </p:spPr>
        <p:txBody>
          <a:bodyPr wrap="square">
            <a:spAutoFit/>
          </a:bodyPr>
          <a:lstStyle/>
          <a:p>
            <a:pPr marL="342900" marR="0" lvl="0" indent="-342900" algn="l" defTabSz="914400" rtl="0" eaLnBrk="1" fontAlgn="auto" latinLnBrk="0" hangingPunct="1">
              <a:lnSpc>
                <a:spcPct val="120000"/>
              </a:lnSpc>
              <a:spcBef>
                <a:spcPts val="1000"/>
              </a:spcBef>
              <a:spcAft>
                <a:spcPts val="0"/>
              </a:spcAft>
              <a:buClr>
                <a:srgbClr val="360A5A"/>
              </a:buClr>
              <a:buSzPct val="100000"/>
              <a:buFont typeface="Wingdings" panose="05000000000000000000" pitchFamily="2" charset="2"/>
              <a:buChar char="§"/>
              <a:tabLst/>
              <a:defRPr/>
            </a:pPr>
            <a:endParaRPr kumimoji="0" lang="sr-Cyrl-RS" sz="2000" b="0" i="0" u="none" strike="noStrike" kern="1200" cap="none" spc="0" normalizeH="0" baseline="0" noProof="0" dirty="0">
              <a:ln>
                <a:noFill/>
              </a:ln>
              <a:solidFill>
                <a:prstClr val="black"/>
              </a:solidFill>
              <a:effectLst/>
              <a:uLnTx/>
              <a:uFillTx/>
              <a:ea typeface="Verdana" panose="020B0604030504040204" pitchFamily="34" charset="0"/>
            </a:endParaRPr>
          </a:p>
          <a:p>
            <a:pPr marR="0" lvl="0" algn="just" defTabSz="914400" rtl="0" eaLnBrk="1" fontAlgn="auto" latinLnBrk="0" hangingPunct="1">
              <a:spcAft>
                <a:spcPts val="0"/>
              </a:spcAft>
              <a:buClr>
                <a:srgbClr val="360A5A"/>
              </a:buClr>
              <a:buSzPct val="100000"/>
              <a:tabLst/>
              <a:defRPr/>
            </a:pPr>
            <a:r>
              <a:rPr lang="sr-Cyrl-RS" sz="2200" dirty="0">
                <a:solidFill>
                  <a:prstClr val="black"/>
                </a:solidFill>
                <a:ea typeface="Verdana" panose="020B0604030504040204" pitchFamily="34" charset="0"/>
              </a:rPr>
              <a:t>						   </a:t>
            </a:r>
            <a:endParaRPr kumimoji="0" lang="en-US" sz="2000" b="0" i="0" u="none" strike="noStrike" kern="1200" cap="none" spc="0" normalizeH="0" baseline="0" noProof="0" dirty="0">
              <a:ln>
                <a:noFill/>
              </a:ln>
              <a:solidFill>
                <a:prstClr val="black"/>
              </a:solidFill>
              <a:effectLst/>
              <a:uLnTx/>
              <a:uFillTx/>
              <a:ea typeface="Verdana" panose="020B0604030504040204" pitchFamily="34" charset="0"/>
            </a:endParaRPr>
          </a:p>
        </p:txBody>
      </p:sp>
      <p:sp>
        <p:nvSpPr>
          <p:cNvPr id="3" name="Rectangle 2">
            <a:extLst>
              <a:ext uri="{FF2B5EF4-FFF2-40B4-BE49-F238E27FC236}">
                <a16:creationId xmlns:a16="http://schemas.microsoft.com/office/drawing/2014/main" id="{33BB38EA-4AC5-76C5-B7A2-1982BE56CBB2}"/>
              </a:ext>
            </a:extLst>
          </p:cNvPr>
          <p:cNvSpPr/>
          <p:nvPr/>
        </p:nvSpPr>
        <p:spPr>
          <a:xfrm>
            <a:off x="801716" y="1817608"/>
            <a:ext cx="2768261" cy="307777"/>
          </a:xfrm>
          <a:prstGeom prst="rect">
            <a:avLst/>
          </a:prstGeom>
        </p:spPr>
        <p:txBody>
          <a:bodyPr wrap="square" lIns="0" tIns="0" rIns="0" bIns="0">
            <a:spAutoFit/>
          </a:bodyPr>
          <a:lstStyle/>
          <a:p>
            <a:pPr defTabSz="899320" fontAlgn="base">
              <a:spcAft>
                <a:spcPts val="100"/>
              </a:spcAft>
              <a:buClr>
                <a:srgbClr val="000000"/>
              </a:buClr>
              <a:tabLst>
                <a:tab pos="225923" algn="l"/>
              </a:tabLst>
              <a:defRPr/>
            </a:pPr>
            <a:r>
              <a:rPr lang="sr-Cyrl-RS" sz="2000" b="1" dirty="0"/>
              <a:t>Ваш саговорник данас</a:t>
            </a:r>
            <a:endParaRPr lang="en-GB" sz="2000" b="1" dirty="0"/>
          </a:p>
        </p:txBody>
      </p:sp>
      <p:pic>
        <p:nvPicPr>
          <p:cNvPr id="4" name="Picture 3">
            <a:extLst>
              <a:ext uri="{FF2B5EF4-FFF2-40B4-BE49-F238E27FC236}">
                <a16:creationId xmlns:a16="http://schemas.microsoft.com/office/drawing/2014/main" id="{E207780C-8C7F-6224-1C91-CDCD1410CF54}"/>
              </a:ext>
            </a:extLst>
          </p:cNvPr>
          <p:cNvPicPr>
            <a:picLocks noChangeAspect="1"/>
          </p:cNvPicPr>
          <p:nvPr/>
        </p:nvPicPr>
        <p:blipFill>
          <a:blip r:embed="rId3"/>
          <a:stretch>
            <a:fillRect/>
          </a:stretch>
        </p:blipFill>
        <p:spPr>
          <a:xfrm>
            <a:off x="801716" y="2384065"/>
            <a:ext cx="1140051" cy="1420491"/>
          </a:xfrm>
          <a:prstGeom prst="rect">
            <a:avLst/>
          </a:prstGeom>
        </p:spPr>
      </p:pic>
      <p:sp>
        <p:nvSpPr>
          <p:cNvPr id="6" name="Rectangle 5">
            <a:extLst>
              <a:ext uri="{FF2B5EF4-FFF2-40B4-BE49-F238E27FC236}">
                <a16:creationId xmlns:a16="http://schemas.microsoft.com/office/drawing/2014/main" id="{A37FE26D-336A-70D4-8BF4-4C13564646F4}"/>
              </a:ext>
            </a:extLst>
          </p:cNvPr>
          <p:cNvSpPr/>
          <p:nvPr/>
        </p:nvSpPr>
        <p:spPr>
          <a:xfrm>
            <a:off x="1955432" y="2476835"/>
            <a:ext cx="2208086" cy="1234953"/>
          </a:xfrm>
          <a:prstGeom prst="rect">
            <a:avLst/>
          </a:prstGeom>
        </p:spPr>
        <p:txBody>
          <a:bodyPr wrap="square">
            <a:spAutoFit/>
          </a:bodyPr>
          <a:lstStyle/>
          <a:p>
            <a:pPr>
              <a:buClr>
                <a:schemeClr val="accent1"/>
              </a:buClr>
              <a:buSzPts val="2800"/>
            </a:pPr>
            <a:r>
              <a:rPr lang="sr-Cyrl-RS" sz="1500" b="1" dirty="0">
                <a:solidFill>
                  <a:schemeClr val="accent1"/>
                </a:solidFill>
              </a:rPr>
              <a:t>Јована Зелић</a:t>
            </a:r>
            <a:endParaRPr lang="en-GB" sz="1500" b="1" dirty="0">
              <a:solidFill>
                <a:schemeClr val="accent1"/>
              </a:solidFill>
            </a:endParaRPr>
          </a:p>
          <a:p>
            <a:pPr>
              <a:buSzPts val="800"/>
            </a:pPr>
            <a:r>
              <a:rPr lang="sr-Cyrl-RS" sz="1500" dirty="0">
                <a:solidFill>
                  <a:srgbClr val="000000"/>
                </a:solidFill>
              </a:rPr>
              <a:t>Директор</a:t>
            </a:r>
            <a:endParaRPr lang="en-GB" sz="1500" dirty="0">
              <a:solidFill>
                <a:srgbClr val="000000"/>
              </a:solidFill>
            </a:endParaRPr>
          </a:p>
          <a:p>
            <a:pPr>
              <a:buSzPts val="800"/>
            </a:pPr>
            <a:r>
              <a:rPr lang="en-GB" sz="1500" dirty="0">
                <a:solidFill>
                  <a:srgbClr val="000000"/>
                </a:solidFill>
              </a:rPr>
              <a:t>+381 64 8</a:t>
            </a:r>
            <a:r>
              <a:rPr lang="sr-Latn-RS" sz="1500" dirty="0">
                <a:solidFill>
                  <a:srgbClr val="000000"/>
                </a:solidFill>
              </a:rPr>
              <a:t>573927</a:t>
            </a:r>
            <a:endParaRPr lang="en-GB" sz="1500" dirty="0">
              <a:solidFill>
                <a:srgbClr val="000000"/>
              </a:solidFill>
            </a:endParaRPr>
          </a:p>
          <a:p>
            <a:pPr>
              <a:buSzPts val="800"/>
            </a:pPr>
            <a:r>
              <a:rPr lang="bs-Latn-BA" sz="1500" dirty="0">
                <a:solidFill>
                  <a:srgbClr val="000000"/>
                </a:solidFill>
              </a:rPr>
              <a:t>jovana.zelic</a:t>
            </a:r>
            <a:r>
              <a:rPr lang="en-GB" sz="1500" dirty="0">
                <a:solidFill>
                  <a:srgbClr val="000000"/>
                </a:solidFill>
              </a:rPr>
              <a:t>@pwc.com</a:t>
            </a:r>
          </a:p>
          <a:p>
            <a:pPr>
              <a:buSzPts val="800"/>
            </a:pPr>
            <a:endParaRPr lang="en-GB" sz="1500" dirty="0">
              <a:solidFill>
                <a:srgbClr val="000000"/>
              </a:solidFill>
              <a:latin typeface="Arial"/>
            </a:endParaRPr>
          </a:p>
        </p:txBody>
      </p:sp>
      <p:graphicFrame>
        <p:nvGraphicFramePr>
          <p:cNvPr id="8" name="Google Shape;1469;p4">
            <a:extLst>
              <a:ext uri="{FF2B5EF4-FFF2-40B4-BE49-F238E27FC236}">
                <a16:creationId xmlns:a16="http://schemas.microsoft.com/office/drawing/2014/main" id="{A8A33624-832E-6562-483A-40201CBDEC0D}"/>
              </a:ext>
            </a:extLst>
          </p:cNvPr>
          <p:cNvGraphicFramePr/>
          <p:nvPr>
            <p:extLst>
              <p:ext uri="{D42A27DB-BD31-4B8C-83A1-F6EECF244321}">
                <p14:modId xmlns:p14="http://schemas.microsoft.com/office/powerpoint/2010/main" val="3121961408"/>
              </p:ext>
            </p:extLst>
          </p:nvPr>
        </p:nvGraphicFramePr>
        <p:xfrm>
          <a:off x="4388883" y="2217719"/>
          <a:ext cx="6754972" cy="1297864"/>
        </p:xfrm>
        <a:graphic>
          <a:graphicData uri="http://schemas.openxmlformats.org/drawingml/2006/table">
            <a:tbl>
              <a:tblPr>
                <a:noFill/>
              </a:tblPr>
              <a:tblGrid>
                <a:gridCol w="456272">
                  <a:extLst>
                    <a:ext uri="{9D8B030D-6E8A-4147-A177-3AD203B41FA5}">
                      <a16:colId xmlns:a16="http://schemas.microsoft.com/office/drawing/2014/main" val="20000"/>
                    </a:ext>
                  </a:extLst>
                </a:gridCol>
                <a:gridCol w="5722058">
                  <a:extLst>
                    <a:ext uri="{9D8B030D-6E8A-4147-A177-3AD203B41FA5}">
                      <a16:colId xmlns:a16="http://schemas.microsoft.com/office/drawing/2014/main" val="20001"/>
                    </a:ext>
                  </a:extLst>
                </a:gridCol>
                <a:gridCol w="576642">
                  <a:extLst>
                    <a:ext uri="{9D8B030D-6E8A-4147-A177-3AD203B41FA5}">
                      <a16:colId xmlns:a16="http://schemas.microsoft.com/office/drawing/2014/main" val="20002"/>
                    </a:ext>
                  </a:extLst>
                </a:gridCol>
              </a:tblGrid>
              <a:tr h="2005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latinLnBrk="0" hangingPunct="1">
                        <a:lnSpc>
                          <a:spcPct val="100000"/>
                        </a:lnSpc>
                        <a:spcBef>
                          <a:spcPts val="0"/>
                        </a:spcBef>
                        <a:spcAft>
                          <a:spcPts val="0"/>
                        </a:spcAft>
                        <a:buClr>
                          <a:schemeClr val="accent1"/>
                        </a:buClr>
                        <a:buSzPts val="2800"/>
                        <a:buFont typeface="Arial"/>
                        <a:buNone/>
                      </a:pPr>
                      <a:r>
                        <a:rPr lang="hu-HU" sz="1300" u="none" strike="noStrike" kern="1200" cap="none" dirty="0">
                          <a:solidFill>
                            <a:schemeClr val="accent1"/>
                          </a:solidFill>
                          <a:latin typeface="+mn-lt"/>
                          <a:ea typeface="+mn-ea"/>
                          <a:cs typeface="+mn-cs"/>
                        </a:rPr>
                        <a:t>1.</a:t>
                      </a:r>
                      <a:endParaRPr sz="1300" u="none" strike="noStrike" kern="1200" cap="none" dirty="0">
                        <a:solidFill>
                          <a:schemeClr val="accent1"/>
                        </a:solidFill>
                        <a:latin typeface="+mn-lt"/>
                        <a:ea typeface="+mn-ea"/>
                        <a:cs typeface="+mn-cs"/>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2800"/>
                        <a:buFont typeface="Arial"/>
                        <a:buNone/>
                      </a:pPr>
                      <a:r>
                        <a:rPr lang="sr-Cyrl-RS" sz="1300" u="none" strike="noStrike" cap="none" dirty="0">
                          <a:latin typeface="+mn-lt"/>
                        </a:rPr>
                        <a:t>Више о преварама, проневерама и </a:t>
                      </a:r>
                      <a:r>
                        <a:rPr lang="sr-Cyrl-RS" sz="1300" u="none" strike="noStrike" cap="none" dirty="0" err="1">
                          <a:latin typeface="+mn-lt"/>
                        </a:rPr>
                        <a:t>преварним</a:t>
                      </a:r>
                      <a:r>
                        <a:rPr lang="sr-Cyrl-RS" sz="1300" u="none" strike="noStrike" cap="none" dirty="0">
                          <a:latin typeface="+mn-lt"/>
                        </a:rPr>
                        <a:t> радњама</a:t>
                      </a:r>
                      <a:endParaRPr sz="1300" u="none" strike="noStrike" cap="none" dirty="0">
                        <a:highlight>
                          <a:schemeClr val="lt1"/>
                        </a:highlight>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chemeClr val="dk1"/>
                        </a:buClr>
                        <a:buSzPts val="2800"/>
                        <a:buFont typeface="Arial"/>
                        <a:buNone/>
                      </a:pPr>
                      <a:r>
                        <a:rPr lang="hu-HU" sz="1300" u="none" strike="noStrike" cap="none" dirty="0">
                          <a:latin typeface="+mn-lt"/>
                        </a:rPr>
                        <a:t>3</a:t>
                      </a:r>
                      <a:endParaRPr sz="1300" u="none" strike="noStrike" cap="none" dirty="0">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005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accent1"/>
                        </a:buClr>
                        <a:buSzPts val="2800"/>
                        <a:buFont typeface="Arial"/>
                        <a:buNone/>
                      </a:pPr>
                      <a:r>
                        <a:rPr lang="hu-HU" sz="1300" u="none" strike="noStrike" cap="none" dirty="0">
                          <a:solidFill>
                            <a:schemeClr val="accent1"/>
                          </a:solidFill>
                          <a:latin typeface="+mn-lt"/>
                        </a:rPr>
                        <a:t>2.</a:t>
                      </a:r>
                      <a:endParaRPr sz="1300" u="none" strike="noStrike" cap="none" dirty="0">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2800"/>
                        <a:buFont typeface="Arial"/>
                        <a:buNone/>
                      </a:pPr>
                      <a:r>
                        <a:rPr lang="sr-Cyrl-RS" sz="1300" u="none" strike="noStrike" cap="none" dirty="0">
                          <a:latin typeface="+mn-lt"/>
                        </a:rPr>
                        <a:t>Шта је форензичко рачуноводство и зашто је значајно</a:t>
                      </a:r>
                      <a:endParaRPr sz="1300" u="none" strike="noStrike" cap="none" dirty="0">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chemeClr val="dk1"/>
                        </a:buClr>
                        <a:buSzPts val="2800"/>
                        <a:buFont typeface="Arial"/>
                        <a:buNone/>
                      </a:pPr>
                      <a:r>
                        <a:rPr lang="hu-HU" sz="1300" u="none" strike="noStrike" cap="none" dirty="0">
                          <a:latin typeface="+mn-lt"/>
                        </a:rPr>
                        <a:t>11</a:t>
                      </a:r>
                      <a:endParaRPr sz="1300" u="none" strike="noStrike" cap="none" dirty="0">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5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accent1"/>
                        </a:buClr>
                        <a:buSzPts val="2800"/>
                        <a:buFont typeface="Arial"/>
                        <a:buNone/>
                      </a:pPr>
                      <a:r>
                        <a:rPr lang="hu-HU" sz="1300" u="none" strike="noStrike" cap="none" dirty="0">
                          <a:solidFill>
                            <a:schemeClr val="accent1"/>
                          </a:solidFill>
                          <a:highlight>
                            <a:srgbClr val="FFFFFF"/>
                          </a:highlight>
                          <a:latin typeface="+mn-lt"/>
                        </a:rPr>
                        <a:t>3.</a:t>
                      </a:r>
                      <a:endParaRPr sz="1300" u="none" strike="noStrike" cap="none" dirty="0">
                        <a:highlight>
                          <a:srgbClr val="FFFFFF"/>
                        </a:highlight>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2800"/>
                        <a:buFont typeface="Arial"/>
                        <a:buNone/>
                      </a:pPr>
                      <a:r>
                        <a:rPr lang="sr-Cyrl-RS" sz="1300" u="none" strike="noStrike" cap="none" dirty="0">
                          <a:latin typeface="+mn-lt"/>
                        </a:rPr>
                        <a:t>Значај дигиталних алата</a:t>
                      </a:r>
                      <a:endParaRPr sz="1300" u="none" strike="noStrike" cap="none" dirty="0">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chemeClr val="dk1"/>
                        </a:buClr>
                        <a:buSzPts val="2800"/>
                        <a:buFont typeface="Arial"/>
                        <a:buNone/>
                      </a:pPr>
                      <a:r>
                        <a:rPr lang="hu-HU" sz="1300" dirty="0">
                          <a:latin typeface="+mn-lt"/>
                        </a:rPr>
                        <a:t>16</a:t>
                      </a:r>
                      <a:endParaRPr sz="1300" u="none" strike="noStrike" cap="none" dirty="0">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5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accent1"/>
                        </a:buClr>
                        <a:buSzPts val="2800"/>
                        <a:buFont typeface="Arial"/>
                        <a:buNone/>
                      </a:pPr>
                      <a:endParaRPr sz="1300" u="none" strike="noStrike" cap="none" dirty="0">
                        <a:highlight>
                          <a:srgbClr val="FFFFFF"/>
                        </a:highlight>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2800"/>
                        <a:buFont typeface="Arial"/>
                        <a:buNone/>
                      </a:pPr>
                      <a:endParaRPr lang="en-US" sz="1300" b="0" i="0" u="none" strike="noStrike" cap="none" dirty="0">
                        <a:solidFill>
                          <a:schemeClr val="tx1"/>
                        </a:solidFill>
                        <a:latin typeface="+mn-lt"/>
                        <a:ea typeface="+mn-ea"/>
                        <a:cs typeface="+mn-cs"/>
                        <a:sym typeface="Arial"/>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chemeClr val="dk1"/>
                        </a:buClr>
                        <a:buSzPts val="2800"/>
                        <a:buFont typeface="Arial"/>
                        <a:buNone/>
                      </a:pPr>
                      <a:endParaRPr sz="1300" u="none" strike="noStrike" cap="none" dirty="0">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5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accent1"/>
                        </a:buClr>
                        <a:buSzPts val="2800"/>
                        <a:buFont typeface="Arial"/>
                        <a:buNone/>
                      </a:pPr>
                      <a:endParaRPr sz="1300" u="none" strike="noStrike" cap="none" dirty="0">
                        <a:highlight>
                          <a:srgbClr val="FFFFFF"/>
                        </a:highlight>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2800"/>
                        <a:buFont typeface="Arial"/>
                        <a:buNone/>
                      </a:pPr>
                      <a:endParaRPr sz="1300" u="none" strike="noStrike" cap="none" dirty="0">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chemeClr val="dk1"/>
                        </a:buClr>
                        <a:buSzPts val="2800"/>
                        <a:buFont typeface="Arial"/>
                        <a:buNone/>
                      </a:pPr>
                      <a:endParaRPr sz="1300" u="none" strike="noStrike" cap="none" dirty="0">
                        <a:latin typeface="+mn-lt"/>
                      </a:endParaRPr>
                    </a:p>
                  </a:txBody>
                  <a:tcPr marL="0" marR="0" marT="0"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1A7B45B4-0845-24FB-8E32-696D84346118}"/>
              </a:ext>
            </a:extLst>
          </p:cNvPr>
          <p:cNvSpPr txBox="1"/>
          <p:nvPr/>
        </p:nvSpPr>
        <p:spPr>
          <a:xfrm>
            <a:off x="4163518" y="1817608"/>
            <a:ext cx="6198432" cy="400110"/>
          </a:xfrm>
          <a:prstGeom prst="rect">
            <a:avLst/>
          </a:prstGeom>
          <a:noFill/>
        </p:spPr>
        <p:txBody>
          <a:bodyPr wrap="square">
            <a:spAutoFit/>
          </a:bodyPr>
          <a:lstStyle/>
          <a:p>
            <a:pPr marL="457200" marR="0" lvl="0" indent="-228600" algn="l" defTabSz="914400" rtl="0" eaLnBrk="1" fontAlgn="auto" latinLnBrk="0" hangingPunct="1">
              <a:lnSpc>
                <a:spcPct val="100000"/>
              </a:lnSpc>
              <a:spcBef>
                <a:spcPts val="0"/>
              </a:spcBef>
              <a:spcAft>
                <a:spcPts val="0"/>
              </a:spcAft>
              <a:buClr>
                <a:srgbClr val="000000"/>
              </a:buClr>
              <a:buSzPts val="971"/>
              <a:buFont typeface="Noto Sans Symbols"/>
              <a:buNone/>
              <a:tabLst/>
              <a:defRPr/>
            </a:pPr>
            <a:r>
              <a:rPr kumimoji="0" lang="sr-Cyrl-RS" sz="2000" b="1" i="0" u="none" strike="noStrike" kern="1200" cap="none" spc="0" normalizeH="0" baseline="0" noProof="0" dirty="0">
                <a:ln>
                  <a:noFill/>
                </a:ln>
                <a:solidFill>
                  <a:srgbClr val="000000"/>
                </a:solidFill>
                <a:effectLst/>
                <a:uLnTx/>
                <a:uFillTx/>
                <a:ea typeface="+mn-ea"/>
                <a:cs typeface="Arial"/>
                <a:sym typeface="Arial"/>
              </a:rPr>
              <a:t>Садржај</a:t>
            </a:r>
            <a:endParaRPr kumimoji="0" lang="sr-Latn-RS" sz="2000" b="1" i="0" u="none" strike="noStrike" kern="1200" cap="none" spc="0" normalizeH="0" baseline="0" noProof="0" dirty="0">
              <a:ln>
                <a:noFill/>
              </a:ln>
              <a:solidFill>
                <a:srgbClr val="000000"/>
              </a:solidFill>
              <a:effectLst/>
              <a:uLnTx/>
              <a:uFillTx/>
              <a:ea typeface="+mn-ea"/>
              <a:cs typeface="Arial"/>
              <a:sym typeface="Arial"/>
            </a:endParaRPr>
          </a:p>
        </p:txBody>
      </p:sp>
    </p:spTree>
    <p:extLst>
      <p:ext uri="{BB962C8B-B14F-4D97-AF65-F5344CB8AC3E}">
        <p14:creationId xmlns:p14="http://schemas.microsoft.com/office/powerpoint/2010/main" val="414388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2FFD89-26AB-8255-8E4C-B20565AE0675}"/>
              </a:ext>
            </a:extLst>
          </p:cNvPr>
          <p:cNvSpPr>
            <a:spLocks noGrp="1"/>
          </p:cNvSpPr>
          <p:nvPr>
            <p:ph type="body" sz="quarter" idx="13"/>
          </p:nvPr>
        </p:nvSpPr>
        <p:spPr>
          <a:xfrm>
            <a:off x="-3731341" y="0"/>
            <a:ext cx="16113216" cy="6857999"/>
          </a:xfrm>
          <a:solidFill>
            <a:srgbClr val="002060"/>
          </a:solidFill>
          <a:effectLst>
            <a:outerShdw blurRad="50800" dist="38100" dir="2700000" algn="tl" rotWithShape="0">
              <a:prstClr val="black">
                <a:alpha val="40000"/>
              </a:prstClr>
            </a:outerShdw>
          </a:effectLst>
        </p:spPr>
        <p:txBody>
          <a:bodyPr/>
          <a:lstStyle/>
          <a:p>
            <a:pPr algn="ctr"/>
            <a:endParaRPr lang="en-US" dirty="0">
              <a:solidFill>
                <a:schemeClr val="bg1"/>
              </a:solidFill>
              <a:latin typeface="+mn-lt"/>
            </a:endParaRPr>
          </a:p>
        </p:txBody>
      </p:sp>
      <p:sp>
        <p:nvSpPr>
          <p:cNvPr id="5" name="Content Placeholder 2">
            <a:extLst>
              <a:ext uri="{FF2B5EF4-FFF2-40B4-BE49-F238E27FC236}">
                <a16:creationId xmlns:a16="http://schemas.microsoft.com/office/drawing/2014/main" id="{11C0393D-D606-7E90-F840-19DDE5E0163C}"/>
              </a:ext>
            </a:extLst>
          </p:cNvPr>
          <p:cNvSpPr>
            <a:spLocks noGrp="1"/>
          </p:cNvSpPr>
          <p:nvPr>
            <p:ph idx="1"/>
          </p:nvPr>
        </p:nvSpPr>
        <p:spPr>
          <a:xfrm>
            <a:off x="800267" y="1544715"/>
            <a:ext cx="10591468" cy="4928289"/>
          </a:xfrm>
        </p:spPr>
        <p:txBody>
          <a:bodyPr>
            <a:normAutofit/>
          </a:bodyPr>
          <a:lstStyle/>
          <a:p>
            <a:pPr marL="0" indent="0">
              <a:spcBef>
                <a:spcPts val="600"/>
              </a:spcBef>
              <a:buNone/>
            </a:pPr>
            <a:r>
              <a:rPr lang="sr-Cyrl-RS" sz="2200" dirty="0">
                <a:ea typeface="Verdana" panose="020B0604030504040204" pitchFamily="34" charset="0"/>
              </a:rPr>
              <a:t>											   </a:t>
            </a:r>
            <a:endParaRPr lang="en-US" sz="2200" dirty="0">
              <a:ea typeface="Verdana" panose="020B0604030504040204" pitchFamily="34" charset="0"/>
            </a:endParaRPr>
          </a:p>
        </p:txBody>
      </p:sp>
      <p:sp>
        <p:nvSpPr>
          <p:cNvPr id="2" name="Google Shape;1478;p5">
            <a:extLst>
              <a:ext uri="{FF2B5EF4-FFF2-40B4-BE49-F238E27FC236}">
                <a16:creationId xmlns:a16="http://schemas.microsoft.com/office/drawing/2014/main" id="{C631BEBF-41F9-DE14-E632-28AEF51AADD5}"/>
              </a:ext>
            </a:extLst>
          </p:cNvPr>
          <p:cNvSpPr txBox="1">
            <a:spLocks/>
          </p:cNvSpPr>
          <p:nvPr/>
        </p:nvSpPr>
        <p:spPr>
          <a:xfrm>
            <a:off x="442912" y="0"/>
            <a:ext cx="4344987" cy="6858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L="914400" marR="0" lvl="1"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L="1371600" marR="0" lvl="2"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L="1828800" marR="0" lvl="3"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L="2286000" marR="0" lvl="4"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L="2743200" marR="0" lvl="5"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L="3200400" marR="0" lvl="6"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L="3657600" marR="0" lvl="7" indent="-29025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L="4114800" marR="0" lvl="8" indent="-22860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pPr marL="0" marR="0" lvl="0" indent="0" algn="l" defTabSz="914400" rtl="0" eaLnBrk="1" fontAlgn="auto" latinLnBrk="0" hangingPunct="1">
              <a:lnSpc>
                <a:spcPct val="95000"/>
              </a:lnSpc>
              <a:spcBef>
                <a:spcPts val="0"/>
              </a:spcBef>
              <a:spcAft>
                <a:spcPts val="0"/>
              </a:spcAft>
              <a:buClr>
                <a:srgbClr val="FFFFFF"/>
              </a:buClr>
              <a:buSzPts val="65000"/>
              <a:buFont typeface="Arial"/>
              <a:buNone/>
              <a:tabLst/>
              <a:defRPr/>
            </a:pPr>
            <a:r>
              <a:rPr kumimoji="0" lang="hu-HU" sz="65000" b="0" i="0" u="none" strike="noStrike" kern="0" cap="none" spc="0" normalizeH="0" baseline="0" noProof="0" dirty="0">
                <a:ln>
                  <a:noFill/>
                </a:ln>
                <a:solidFill>
                  <a:srgbClr val="FFFFFF"/>
                </a:solidFill>
                <a:effectLst/>
                <a:uLnTx/>
                <a:uFillTx/>
                <a:latin typeface="+mn-lt"/>
                <a:cs typeface="Arial"/>
                <a:sym typeface="Arial"/>
              </a:rPr>
              <a:t>1</a:t>
            </a:r>
          </a:p>
        </p:txBody>
      </p:sp>
      <p:sp>
        <p:nvSpPr>
          <p:cNvPr id="3" name="Google Shape;1477;p5">
            <a:extLst>
              <a:ext uri="{FF2B5EF4-FFF2-40B4-BE49-F238E27FC236}">
                <a16:creationId xmlns:a16="http://schemas.microsoft.com/office/drawing/2014/main" id="{040F410B-3239-90BC-CC26-97BB4A21E3A1}"/>
              </a:ext>
            </a:extLst>
          </p:cNvPr>
          <p:cNvSpPr txBox="1">
            <a:spLocks/>
          </p:cNvSpPr>
          <p:nvPr/>
        </p:nvSpPr>
        <p:spPr>
          <a:xfrm>
            <a:off x="4951413" y="2103438"/>
            <a:ext cx="5840634" cy="25642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85000"/>
              </a:lnSpc>
              <a:spcBef>
                <a:spcPts val="0"/>
              </a:spcBef>
              <a:spcAft>
                <a:spcPts val="0"/>
              </a:spcAft>
              <a:buClr>
                <a:srgbClr val="FFFFFF"/>
              </a:buClr>
              <a:buSzPts val="4000"/>
              <a:buFont typeface="Arial"/>
              <a:buNone/>
              <a:tabLst/>
              <a:defRPr/>
            </a:pPr>
            <a:r>
              <a:rPr kumimoji="0" lang="sr-Cyrl-RS" sz="4000" b="0" i="0" u="none" strike="noStrike" kern="0" cap="none" spc="0" normalizeH="0" baseline="0" noProof="0" dirty="0">
                <a:ln>
                  <a:noFill/>
                </a:ln>
                <a:solidFill>
                  <a:srgbClr val="FFFFFF"/>
                </a:solidFill>
                <a:effectLst/>
                <a:uLnTx/>
                <a:uFillTx/>
                <a:latin typeface="+mn-lt"/>
                <a:cs typeface="Arial"/>
                <a:sym typeface="Arial"/>
              </a:rPr>
              <a:t>Више о преварама, проневерама и </a:t>
            </a:r>
            <a:r>
              <a:rPr kumimoji="0" lang="sr-Cyrl-RS" sz="4000" b="0" i="0" u="none" strike="noStrike" kern="0" cap="none" spc="0" normalizeH="0" baseline="0" noProof="0" dirty="0" err="1">
                <a:ln>
                  <a:noFill/>
                </a:ln>
                <a:solidFill>
                  <a:srgbClr val="FFFFFF"/>
                </a:solidFill>
                <a:effectLst/>
                <a:uLnTx/>
                <a:uFillTx/>
                <a:latin typeface="+mn-lt"/>
                <a:cs typeface="Arial"/>
                <a:sym typeface="Arial"/>
              </a:rPr>
              <a:t>преварним</a:t>
            </a:r>
            <a:r>
              <a:rPr kumimoji="0" lang="sr-Cyrl-RS" sz="4000" b="0" i="0" u="none" strike="noStrike" kern="0" cap="none" spc="0" normalizeH="0" baseline="0" noProof="0" dirty="0">
                <a:ln>
                  <a:noFill/>
                </a:ln>
                <a:solidFill>
                  <a:srgbClr val="FFFFFF"/>
                </a:solidFill>
                <a:effectLst/>
                <a:uLnTx/>
                <a:uFillTx/>
                <a:latin typeface="+mn-lt"/>
                <a:cs typeface="Arial"/>
                <a:sym typeface="Arial"/>
              </a:rPr>
              <a:t> радњама</a:t>
            </a:r>
            <a:endParaRPr kumimoji="0" lang="pt-BR" sz="4000" b="0" i="0" u="none" strike="noStrike" kern="0" cap="none" spc="0" normalizeH="0" baseline="0" noProof="0" dirty="0">
              <a:ln>
                <a:noFill/>
              </a:ln>
              <a:solidFill>
                <a:srgbClr val="FFFFFF"/>
              </a:solidFill>
              <a:effectLst/>
              <a:uLnTx/>
              <a:uFillTx/>
              <a:latin typeface="+mn-lt"/>
              <a:cs typeface="Arial"/>
              <a:sym typeface="Arial"/>
            </a:endParaRPr>
          </a:p>
        </p:txBody>
      </p:sp>
    </p:spTree>
    <p:extLst>
      <p:ext uri="{BB962C8B-B14F-4D97-AF65-F5344CB8AC3E}">
        <p14:creationId xmlns:p14="http://schemas.microsoft.com/office/powerpoint/2010/main" val="427548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FB4CE9-AE14-D362-C5CB-AC612CBAF88D}"/>
              </a:ext>
            </a:extLst>
          </p:cNvPr>
          <p:cNvSpPr>
            <a:spLocks noGrp="1"/>
          </p:cNvSpPr>
          <p:nvPr>
            <p:ph type="body" sz="quarter" idx="13"/>
          </p:nvPr>
        </p:nvSpPr>
        <p:spPr>
          <a:xfrm>
            <a:off x="838199" y="732440"/>
            <a:ext cx="10515599" cy="590931"/>
          </a:xfrm>
          <a:solidFill>
            <a:srgbClr val="002060"/>
          </a:solidFill>
          <a:ln>
            <a:solidFill>
              <a:srgbClr val="0070C0"/>
            </a:solidFill>
          </a:ln>
          <a:effectLst>
            <a:outerShdw blurRad="50800" dist="38100" dir="2700000" algn="tl" rotWithShape="0">
              <a:prstClr val="black">
                <a:alpha val="40000"/>
              </a:prstClr>
            </a:outerShdw>
          </a:effectLst>
        </p:spPr>
        <p:txBody>
          <a:bodyPr/>
          <a:lstStyle/>
          <a:p>
            <a:pPr algn="ctr"/>
            <a:r>
              <a:rPr lang="sr-Cyrl-RS" dirty="0">
                <a:solidFill>
                  <a:schemeClr val="bg1"/>
                </a:solidFill>
                <a:latin typeface="+mn-lt"/>
              </a:rPr>
              <a:t>Најчешћи митови са којима се сусрећемо</a:t>
            </a:r>
            <a:endParaRPr lang="sr-RS" dirty="0">
              <a:solidFill>
                <a:schemeClr val="bg1"/>
              </a:solidFill>
              <a:latin typeface="+mn-lt"/>
            </a:endParaRPr>
          </a:p>
        </p:txBody>
      </p:sp>
      <p:sp>
        <p:nvSpPr>
          <p:cNvPr id="4" name="Google Shape;1843;gcddd3249fb_19_414">
            <a:extLst>
              <a:ext uri="{FF2B5EF4-FFF2-40B4-BE49-F238E27FC236}">
                <a16:creationId xmlns:a16="http://schemas.microsoft.com/office/drawing/2014/main" id="{70B4F0BD-96D2-9AAB-83A2-FCC737D892DE}"/>
              </a:ext>
            </a:extLst>
          </p:cNvPr>
          <p:cNvSpPr txBox="1"/>
          <p:nvPr/>
        </p:nvSpPr>
        <p:spPr>
          <a:xfrm>
            <a:off x="196333" y="1323371"/>
            <a:ext cx="3291900" cy="861734"/>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r>
              <a:rPr lang="hu-HU" sz="2000" b="1" kern="0" dirty="0">
                <a:solidFill>
                  <a:srgbClr val="000000"/>
                </a:solidFill>
                <a:ea typeface="Arial"/>
                <a:cs typeface="Arial"/>
                <a:sym typeface="Arial"/>
              </a:rPr>
              <a:t>#1</a:t>
            </a:r>
            <a:r>
              <a:rPr lang="hu-HU" sz="2000" kern="0" dirty="0">
                <a:solidFill>
                  <a:srgbClr val="000000"/>
                </a:solidFill>
                <a:ea typeface="Arial"/>
                <a:cs typeface="Arial"/>
                <a:sym typeface="Arial"/>
              </a:rPr>
              <a:t> </a:t>
            </a:r>
            <a:r>
              <a:rPr lang="hu-HU" sz="1500" kern="0" dirty="0">
                <a:solidFill>
                  <a:srgbClr val="000000"/>
                </a:solidFill>
                <a:ea typeface="Arial"/>
                <a:cs typeface="Arial"/>
                <a:sym typeface="Arial"/>
              </a:rPr>
              <a:t>– </a:t>
            </a:r>
            <a:r>
              <a:rPr lang="sr-Cyrl-RS" sz="2000" kern="0" dirty="0">
                <a:solidFill>
                  <a:srgbClr val="000000"/>
                </a:solidFill>
                <a:cs typeface="Arial"/>
                <a:sym typeface="Arial"/>
              </a:rPr>
              <a:t>Наши људи не би учинили ништа лоше</a:t>
            </a:r>
            <a:r>
              <a:rPr lang="hu-HU" sz="2000" kern="0" dirty="0">
                <a:solidFill>
                  <a:srgbClr val="000000"/>
                </a:solidFill>
                <a:cs typeface="Arial"/>
                <a:sym typeface="Arial"/>
              </a:rPr>
              <a:t>.</a:t>
            </a:r>
            <a:endParaRPr sz="2000" kern="0" dirty="0">
              <a:solidFill>
                <a:srgbClr val="000000"/>
              </a:solidFill>
              <a:ea typeface="Arial"/>
              <a:cs typeface="Arial"/>
              <a:sym typeface="Arial"/>
            </a:endParaRPr>
          </a:p>
        </p:txBody>
      </p:sp>
      <p:sp>
        <p:nvSpPr>
          <p:cNvPr id="6" name="Google Shape;1851;gcddd3249fb_19_414">
            <a:extLst>
              <a:ext uri="{FF2B5EF4-FFF2-40B4-BE49-F238E27FC236}">
                <a16:creationId xmlns:a16="http://schemas.microsoft.com/office/drawing/2014/main" id="{DAE161D4-0076-6B6C-CF89-1023DE3BD2F2}"/>
              </a:ext>
            </a:extLst>
          </p:cNvPr>
          <p:cNvSpPr txBox="1"/>
          <p:nvPr/>
        </p:nvSpPr>
        <p:spPr>
          <a:xfrm>
            <a:off x="196333" y="1982491"/>
            <a:ext cx="2900400" cy="1446509"/>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r>
              <a:rPr lang="sr-Cyrl-RS" sz="1300" b="1" u="sng" kern="0" dirty="0">
                <a:solidFill>
                  <a:srgbClr val="FF0000"/>
                </a:solidFill>
                <a:cs typeface="Arial"/>
                <a:sym typeface="Arial"/>
              </a:rPr>
              <a:t>НЕТАЧНО</a:t>
            </a:r>
            <a:r>
              <a:rPr lang="hu-HU" sz="1300" b="1" u="sng" kern="0" dirty="0">
                <a:solidFill>
                  <a:srgbClr val="FF0000"/>
                </a:solidFill>
                <a:cs typeface="Arial"/>
                <a:sym typeface="Arial"/>
              </a:rPr>
              <a:t>.</a:t>
            </a:r>
            <a:r>
              <a:rPr lang="hu-HU" sz="1300" b="1" kern="0" dirty="0">
                <a:solidFill>
                  <a:srgbClr val="FF0000"/>
                </a:solidFill>
                <a:cs typeface="Arial"/>
                <a:sym typeface="Arial"/>
              </a:rPr>
              <a:t> </a:t>
            </a:r>
            <a:r>
              <a:rPr lang="sr-Cyrl-RS" sz="1300" kern="0" dirty="0">
                <a:solidFill>
                  <a:srgbClr val="000000"/>
                </a:solidFill>
                <a:cs typeface="Arial"/>
                <a:sym typeface="Arial"/>
              </a:rPr>
              <a:t>Највећи део недоличног понашања учињен је од стране “инсајдера“ који раде у областима рачуноводства, операција, продаје, менаџмента/вишег менаџмента, набавке и финансија</a:t>
            </a:r>
            <a:r>
              <a:rPr lang="hu-HU" sz="1300" kern="0" dirty="0">
                <a:solidFill>
                  <a:srgbClr val="000000"/>
                </a:solidFill>
                <a:cs typeface="Arial"/>
                <a:sym typeface="Arial"/>
              </a:rPr>
              <a:t>.</a:t>
            </a:r>
            <a:endParaRPr sz="1900" kern="0" dirty="0">
              <a:solidFill>
                <a:srgbClr val="000000"/>
              </a:solidFill>
              <a:ea typeface="Arial"/>
              <a:cs typeface="Arial"/>
              <a:sym typeface="Arial"/>
            </a:endParaRPr>
          </a:p>
        </p:txBody>
      </p:sp>
      <p:sp>
        <p:nvSpPr>
          <p:cNvPr id="7" name="Google Shape;1844;gcddd3249fb_19_414">
            <a:extLst>
              <a:ext uri="{FF2B5EF4-FFF2-40B4-BE49-F238E27FC236}">
                <a16:creationId xmlns:a16="http://schemas.microsoft.com/office/drawing/2014/main" id="{485D9994-7E13-E251-10C4-2A45A466C8C9}"/>
              </a:ext>
            </a:extLst>
          </p:cNvPr>
          <p:cNvSpPr txBox="1"/>
          <p:nvPr/>
        </p:nvSpPr>
        <p:spPr>
          <a:xfrm>
            <a:off x="196333" y="3411034"/>
            <a:ext cx="3123600" cy="1754286"/>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r>
              <a:rPr lang="hu-HU" sz="2000" b="1" kern="0" dirty="0">
                <a:solidFill>
                  <a:srgbClr val="000000"/>
                </a:solidFill>
                <a:ea typeface="Arial"/>
                <a:cs typeface="Arial"/>
                <a:sym typeface="Arial"/>
              </a:rPr>
              <a:t>#2 </a:t>
            </a:r>
            <a:r>
              <a:rPr lang="hu-HU" sz="2000" kern="0" dirty="0">
                <a:solidFill>
                  <a:srgbClr val="000000"/>
                </a:solidFill>
                <a:ea typeface="Arial"/>
                <a:cs typeface="Arial"/>
                <a:sym typeface="Arial"/>
              </a:rPr>
              <a:t>– </a:t>
            </a:r>
            <a:r>
              <a:rPr lang="sr-Cyrl-RS" sz="2000" kern="0" dirty="0">
                <a:solidFill>
                  <a:srgbClr val="000000"/>
                </a:solidFill>
                <a:cs typeface="Arial"/>
                <a:sym typeface="Arial"/>
              </a:rPr>
              <a:t>Ми смо сигурна организација, сигурно бисмо приметили да се нешто деси.</a:t>
            </a:r>
            <a:endParaRPr lang="sr-Latn-ME" kern="0" dirty="0">
              <a:solidFill>
                <a:srgbClr val="000000"/>
              </a:solidFill>
              <a:ea typeface="Arial"/>
              <a:cs typeface="Arial"/>
              <a:sym typeface="Arial"/>
            </a:endParaRPr>
          </a:p>
          <a:p>
            <a:pPr>
              <a:buClr>
                <a:srgbClr val="000000"/>
              </a:buClr>
              <a:buSzPts val="1500"/>
              <a:buFont typeface="Arial"/>
              <a:buNone/>
              <a:defRPr/>
            </a:pPr>
            <a:endParaRPr kern="0" dirty="0">
              <a:solidFill>
                <a:srgbClr val="000000"/>
              </a:solidFill>
              <a:latin typeface="Arial"/>
              <a:ea typeface="Arial"/>
              <a:cs typeface="Arial"/>
              <a:sym typeface="Arial"/>
            </a:endParaRPr>
          </a:p>
        </p:txBody>
      </p:sp>
      <p:sp>
        <p:nvSpPr>
          <p:cNvPr id="9" name="Google Shape;1852;gcddd3249fb_19_414">
            <a:extLst>
              <a:ext uri="{FF2B5EF4-FFF2-40B4-BE49-F238E27FC236}">
                <a16:creationId xmlns:a16="http://schemas.microsoft.com/office/drawing/2014/main" id="{0B37E5EA-7DD2-5149-FF4A-C72ED21DE36A}"/>
              </a:ext>
            </a:extLst>
          </p:cNvPr>
          <p:cNvSpPr txBox="1"/>
          <p:nvPr/>
        </p:nvSpPr>
        <p:spPr>
          <a:xfrm>
            <a:off x="196333" y="4529763"/>
            <a:ext cx="2900400" cy="1646564"/>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endParaRPr lang="hu-HU" sz="1300" b="1" u="sng" kern="0" dirty="0">
              <a:solidFill>
                <a:srgbClr val="FF0000"/>
              </a:solidFill>
              <a:latin typeface="Arial"/>
              <a:cs typeface="Arial"/>
              <a:sym typeface="Arial"/>
            </a:endParaRPr>
          </a:p>
          <a:p>
            <a:pPr>
              <a:buClr>
                <a:srgbClr val="000000"/>
              </a:buClr>
              <a:buSzPts val="1500"/>
              <a:buFont typeface="Arial"/>
              <a:buNone/>
              <a:defRPr/>
            </a:pPr>
            <a:r>
              <a:rPr lang="sr-Cyrl-RS" sz="1300" b="1" u="sng" kern="0" dirty="0">
                <a:solidFill>
                  <a:srgbClr val="FF0000"/>
                </a:solidFill>
                <a:cs typeface="Arial"/>
                <a:sym typeface="Arial"/>
              </a:rPr>
              <a:t>НЕТАЧНО</a:t>
            </a:r>
            <a:r>
              <a:rPr lang="hu-HU" sz="1300" b="1" u="sng" kern="0" dirty="0">
                <a:solidFill>
                  <a:srgbClr val="FF0000"/>
                </a:solidFill>
                <a:cs typeface="Arial"/>
                <a:sym typeface="Arial"/>
              </a:rPr>
              <a:t>.</a:t>
            </a:r>
            <a:r>
              <a:rPr lang="hu-HU" sz="1300" b="1" kern="0" dirty="0">
                <a:solidFill>
                  <a:srgbClr val="FF0000"/>
                </a:solidFill>
                <a:cs typeface="Arial"/>
                <a:sym typeface="Arial"/>
              </a:rPr>
              <a:t> </a:t>
            </a:r>
            <a:r>
              <a:rPr lang="sr-Cyrl-RS" sz="1300" kern="0" dirty="0">
                <a:solidFill>
                  <a:srgbClr val="000000"/>
                </a:solidFill>
                <a:cs typeface="Arial"/>
                <a:sym typeface="Arial"/>
              </a:rPr>
              <a:t>Истраживање показује да је просечно “трајање“ преваре – то јест, просечно време између почетка и откривања исте – 14 месеци. Што дуже превара остаје непримећена, већи је финансијски губитак</a:t>
            </a:r>
            <a:r>
              <a:rPr lang="hu-HU" sz="1300" kern="0" dirty="0">
                <a:solidFill>
                  <a:srgbClr val="000000"/>
                </a:solidFill>
                <a:cs typeface="Arial"/>
                <a:sym typeface="Arial"/>
              </a:rPr>
              <a:t>.</a:t>
            </a:r>
            <a:endParaRPr sz="1900" kern="0" dirty="0">
              <a:solidFill>
                <a:srgbClr val="000000"/>
              </a:solidFill>
              <a:ea typeface="Arial"/>
              <a:cs typeface="Arial"/>
              <a:sym typeface="Arial"/>
            </a:endParaRPr>
          </a:p>
        </p:txBody>
      </p:sp>
      <p:sp>
        <p:nvSpPr>
          <p:cNvPr id="10" name="Google Shape;1858;gcddd3249fb_19_414">
            <a:extLst>
              <a:ext uri="{FF2B5EF4-FFF2-40B4-BE49-F238E27FC236}">
                <a16:creationId xmlns:a16="http://schemas.microsoft.com/office/drawing/2014/main" id="{C01D3911-2919-4AAD-C9CB-24C7182D83EA}"/>
              </a:ext>
            </a:extLst>
          </p:cNvPr>
          <p:cNvSpPr/>
          <p:nvPr/>
        </p:nvSpPr>
        <p:spPr>
          <a:xfrm>
            <a:off x="441855" y="6398411"/>
            <a:ext cx="10655400" cy="251344"/>
          </a:xfrm>
          <a:prstGeom prst="rect">
            <a:avLst/>
          </a:prstGeom>
          <a:solidFill>
            <a:srgbClr val="DEDEDE"/>
          </a:solidFill>
          <a:ln>
            <a:noFill/>
          </a:ln>
        </p:spPr>
        <p:txBody>
          <a:bodyPr spcFirstLastPara="1" wrap="square" lIns="91425" tIns="45700" rIns="91425" bIns="45700" anchor="t" anchorCtr="0">
            <a:noAutofit/>
          </a:bodyPr>
          <a:lstStyle/>
          <a:p>
            <a:pPr>
              <a:buClr>
                <a:srgbClr val="000000"/>
              </a:buClr>
              <a:buSzPts val="1467"/>
              <a:buFont typeface="Arial"/>
              <a:buNone/>
              <a:defRPr/>
            </a:pPr>
            <a:r>
              <a:rPr lang="hu-HU" sz="1467" i="1" kern="0" dirty="0">
                <a:solidFill>
                  <a:srgbClr val="000000"/>
                </a:solidFill>
                <a:ea typeface="Georgia"/>
                <a:cs typeface="Georgia"/>
                <a:sym typeface="Georgia"/>
              </a:rPr>
              <a:t>*Izvor: Association of Certified Fraud Examiners Report to the Nations 2020-2024</a:t>
            </a:r>
            <a:endParaRPr sz="1467" kern="0" dirty="0">
              <a:solidFill>
                <a:srgbClr val="000000"/>
              </a:solidFill>
              <a:ea typeface="Georgia"/>
              <a:cs typeface="Georgia"/>
              <a:sym typeface="Georgia"/>
            </a:endParaRPr>
          </a:p>
        </p:txBody>
      </p:sp>
      <p:sp>
        <p:nvSpPr>
          <p:cNvPr id="11" name="Google Shape;1846;gcddd3249fb_19_414">
            <a:extLst>
              <a:ext uri="{FF2B5EF4-FFF2-40B4-BE49-F238E27FC236}">
                <a16:creationId xmlns:a16="http://schemas.microsoft.com/office/drawing/2014/main" id="{EC0CF7FC-F7C1-0462-EE5E-C4E1F6B49548}"/>
              </a:ext>
            </a:extLst>
          </p:cNvPr>
          <p:cNvSpPr txBox="1"/>
          <p:nvPr/>
        </p:nvSpPr>
        <p:spPr>
          <a:xfrm>
            <a:off x="3488233" y="1323371"/>
            <a:ext cx="2562000" cy="1477287"/>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r>
              <a:rPr lang="hu-HU" sz="2000" b="1" kern="0" dirty="0">
                <a:solidFill>
                  <a:srgbClr val="000000"/>
                </a:solidFill>
                <a:ea typeface="Arial"/>
                <a:cs typeface="Arial"/>
                <a:sym typeface="Arial"/>
              </a:rPr>
              <a:t>#</a:t>
            </a:r>
            <a:r>
              <a:rPr lang="en-US" sz="2000" b="1" kern="0" dirty="0">
                <a:solidFill>
                  <a:srgbClr val="000000"/>
                </a:solidFill>
                <a:ea typeface="Arial"/>
                <a:cs typeface="Arial"/>
                <a:sym typeface="Arial"/>
              </a:rPr>
              <a:t>3</a:t>
            </a:r>
            <a:r>
              <a:rPr lang="hu-HU" sz="2000" b="1" kern="0" dirty="0">
                <a:solidFill>
                  <a:srgbClr val="000000"/>
                </a:solidFill>
                <a:ea typeface="Arial"/>
                <a:cs typeface="Arial"/>
                <a:sym typeface="Arial"/>
              </a:rPr>
              <a:t> </a:t>
            </a:r>
            <a:r>
              <a:rPr lang="hu-HU" sz="2000" kern="0" dirty="0">
                <a:solidFill>
                  <a:srgbClr val="000000"/>
                </a:solidFill>
                <a:ea typeface="Arial"/>
                <a:cs typeface="Arial"/>
                <a:sym typeface="Arial"/>
              </a:rPr>
              <a:t>– </a:t>
            </a:r>
            <a:r>
              <a:rPr lang="sr-Cyrl-RS" sz="2000" kern="0" dirty="0">
                <a:solidFill>
                  <a:srgbClr val="000000"/>
                </a:solidFill>
                <a:cs typeface="Arial"/>
                <a:sym typeface="Arial"/>
              </a:rPr>
              <a:t>Што је компанија већа, то је већи ризик од корупције</a:t>
            </a:r>
            <a:r>
              <a:rPr lang="pl-PL" sz="2000" kern="0" dirty="0">
                <a:solidFill>
                  <a:srgbClr val="000000"/>
                </a:solidFill>
                <a:cs typeface="Arial"/>
                <a:sym typeface="Arial"/>
              </a:rPr>
              <a:t>.</a:t>
            </a:r>
            <a:endParaRPr sz="2000" kern="0" dirty="0">
              <a:solidFill>
                <a:srgbClr val="000000"/>
              </a:solidFill>
              <a:ea typeface="Arial"/>
              <a:cs typeface="Arial"/>
              <a:sym typeface="Arial"/>
            </a:endParaRPr>
          </a:p>
        </p:txBody>
      </p:sp>
      <p:sp>
        <p:nvSpPr>
          <p:cNvPr id="12" name="Google Shape;1853;gcddd3249fb_19_414">
            <a:extLst>
              <a:ext uri="{FF2B5EF4-FFF2-40B4-BE49-F238E27FC236}">
                <a16:creationId xmlns:a16="http://schemas.microsoft.com/office/drawing/2014/main" id="{E92024E6-76C0-FA47-7737-2E612C459389}"/>
              </a:ext>
            </a:extLst>
          </p:cNvPr>
          <p:cNvSpPr txBox="1"/>
          <p:nvPr/>
        </p:nvSpPr>
        <p:spPr>
          <a:xfrm>
            <a:off x="3488233" y="2616188"/>
            <a:ext cx="2481734" cy="1246455"/>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r>
              <a:rPr lang="sr-Cyrl-RS" sz="1300" b="1" u="sng" kern="0" dirty="0">
                <a:solidFill>
                  <a:srgbClr val="38761D"/>
                </a:solidFill>
                <a:ea typeface="Arial"/>
                <a:cs typeface="Arial"/>
                <a:sym typeface="Arial"/>
              </a:rPr>
              <a:t>ТАЧНО</a:t>
            </a:r>
            <a:r>
              <a:rPr lang="hu-HU" sz="1300" kern="0" dirty="0">
                <a:solidFill>
                  <a:srgbClr val="6AA84F"/>
                </a:solidFill>
                <a:ea typeface="Arial"/>
                <a:cs typeface="Arial"/>
                <a:sym typeface="Arial"/>
              </a:rPr>
              <a:t>.</a:t>
            </a:r>
            <a:r>
              <a:rPr lang="hu-HU" sz="1300" kern="0" dirty="0">
                <a:solidFill>
                  <a:srgbClr val="000000"/>
                </a:solidFill>
                <a:cs typeface="Arial"/>
                <a:sym typeface="Arial"/>
              </a:rPr>
              <a:t> 47% </a:t>
            </a:r>
            <a:r>
              <a:rPr lang="sr-Cyrl-RS" sz="1300" kern="0" dirty="0">
                <a:solidFill>
                  <a:srgbClr val="000000"/>
                </a:solidFill>
                <a:cs typeface="Arial"/>
                <a:sym typeface="Arial"/>
              </a:rPr>
              <a:t>за предузећа са 100 или више запослених, 38% за предузећа са мање од 100 запослених пријавило је неку врсту проневера</a:t>
            </a:r>
            <a:r>
              <a:rPr lang="en-US" sz="1300" kern="0" dirty="0">
                <a:solidFill>
                  <a:srgbClr val="000000"/>
                </a:solidFill>
                <a:latin typeface="Arial"/>
                <a:cs typeface="Arial"/>
                <a:sym typeface="Arial"/>
              </a:rPr>
              <a:t>.</a:t>
            </a:r>
            <a:endParaRPr sz="1900" kern="0" dirty="0">
              <a:solidFill>
                <a:srgbClr val="000000"/>
              </a:solidFill>
              <a:latin typeface="Arial"/>
              <a:ea typeface="Arial"/>
              <a:cs typeface="Arial"/>
              <a:sym typeface="Arial"/>
            </a:endParaRPr>
          </a:p>
        </p:txBody>
      </p:sp>
      <p:sp>
        <p:nvSpPr>
          <p:cNvPr id="13" name="Google Shape;1847;gcddd3249fb_19_414">
            <a:extLst>
              <a:ext uri="{FF2B5EF4-FFF2-40B4-BE49-F238E27FC236}">
                <a16:creationId xmlns:a16="http://schemas.microsoft.com/office/drawing/2014/main" id="{EE04B284-1BCE-2D5F-1803-2DE1DB614389}"/>
              </a:ext>
            </a:extLst>
          </p:cNvPr>
          <p:cNvSpPr txBox="1"/>
          <p:nvPr/>
        </p:nvSpPr>
        <p:spPr>
          <a:xfrm>
            <a:off x="3488233" y="3795968"/>
            <a:ext cx="2562000" cy="1477287"/>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r>
              <a:rPr lang="hu-HU" sz="2000" b="1" kern="0" dirty="0">
                <a:solidFill>
                  <a:srgbClr val="000000"/>
                </a:solidFill>
                <a:ea typeface="Arial"/>
                <a:cs typeface="Arial"/>
                <a:sym typeface="Arial"/>
              </a:rPr>
              <a:t>#</a:t>
            </a:r>
            <a:r>
              <a:rPr lang="en-US" sz="2000" b="1" kern="0" dirty="0">
                <a:solidFill>
                  <a:srgbClr val="000000"/>
                </a:solidFill>
                <a:ea typeface="Arial"/>
                <a:cs typeface="Arial"/>
                <a:sym typeface="Arial"/>
              </a:rPr>
              <a:t>4</a:t>
            </a:r>
            <a:r>
              <a:rPr lang="hu-HU" sz="2000" kern="0" dirty="0">
                <a:solidFill>
                  <a:srgbClr val="000000"/>
                </a:solidFill>
                <a:ea typeface="Arial"/>
                <a:cs typeface="Arial"/>
                <a:sym typeface="Arial"/>
              </a:rPr>
              <a:t> – </a:t>
            </a:r>
            <a:r>
              <a:rPr lang="sr-Cyrl-RS" sz="2000" kern="0" dirty="0">
                <a:solidFill>
                  <a:srgbClr val="000000"/>
                </a:solidFill>
                <a:cs typeface="Arial"/>
                <a:sym typeface="Arial"/>
              </a:rPr>
              <a:t>Што је компанија већа, већи је ризик од преваре у наплати</a:t>
            </a:r>
            <a:r>
              <a:rPr lang="pl-PL" sz="2000" kern="0" dirty="0">
                <a:solidFill>
                  <a:srgbClr val="000000"/>
                </a:solidFill>
                <a:cs typeface="Arial"/>
                <a:sym typeface="Arial"/>
              </a:rPr>
              <a:t>.</a:t>
            </a:r>
            <a:endParaRPr sz="2000" kern="0" dirty="0">
              <a:solidFill>
                <a:srgbClr val="000000"/>
              </a:solidFill>
              <a:ea typeface="Arial"/>
              <a:cs typeface="Arial"/>
              <a:sym typeface="Arial"/>
            </a:endParaRPr>
          </a:p>
        </p:txBody>
      </p:sp>
      <p:sp>
        <p:nvSpPr>
          <p:cNvPr id="14" name="Google Shape;1856;gcddd3249fb_19_414">
            <a:extLst>
              <a:ext uri="{FF2B5EF4-FFF2-40B4-BE49-F238E27FC236}">
                <a16:creationId xmlns:a16="http://schemas.microsoft.com/office/drawing/2014/main" id="{196FB7C4-6C65-45CB-672F-B71E8FDD6CF7}"/>
              </a:ext>
            </a:extLst>
          </p:cNvPr>
          <p:cNvSpPr txBox="1"/>
          <p:nvPr/>
        </p:nvSpPr>
        <p:spPr>
          <a:xfrm>
            <a:off x="3484731" y="4910436"/>
            <a:ext cx="2401856" cy="1446509"/>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endParaRPr lang="hu-HU" sz="1300" b="1" u="sng" kern="0" dirty="0">
              <a:solidFill>
                <a:srgbClr val="FF0000"/>
              </a:solidFill>
              <a:latin typeface="Arial"/>
              <a:cs typeface="Arial"/>
              <a:sym typeface="Arial"/>
            </a:endParaRPr>
          </a:p>
          <a:p>
            <a:pPr>
              <a:buClr>
                <a:srgbClr val="000000"/>
              </a:buClr>
              <a:buSzPts val="1500"/>
              <a:buFont typeface="Arial"/>
              <a:buNone/>
              <a:defRPr/>
            </a:pPr>
            <a:r>
              <a:rPr lang="sr-Cyrl-RS" sz="1300" b="1" u="sng" kern="0" dirty="0">
                <a:solidFill>
                  <a:srgbClr val="FF0000"/>
                </a:solidFill>
                <a:cs typeface="Arial"/>
                <a:sym typeface="Arial"/>
              </a:rPr>
              <a:t>НЕТАЧНО</a:t>
            </a:r>
            <a:r>
              <a:rPr lang="hu-HU" sz="1300" b="1" u="sng" kern="0" dirty="0">
                <a:solidFill>
                  <a:srgbClr val="FF0000"/>
                </a:solidFill>
                <a:cs typeface="Arial"/>
                <a:sym typeface="Arial"/>
              </a:rPr>
              <a:t>.</a:t>
            </a:r>
            <a:r>
              <a:rPr lang="hu-HU" sz="1300" b="1" kern="0" dirty="0">
                <a:solidFill>
                  <a:srgbClr val="FF0000"/>
                </a:solidFill>
                <a:cs typeface="Arial"/>
                <a:sym typeface="Arial"/>
              </a:rPr>
              <a:t> </a:t>
            </a:r>
            <a:r>
              <a:rPr lang="sr-Cyrl-RS" sz="1300" kern="0" dirty="0">
                <a:solidFill>
                  <a:srgbClr val="000000"/>
                </a:solidFill>
                <a:cs typeface="Arial"/>
                <a:sym typeface="Arial"/>
              </a:rPr>
              <a:t>Подаци показују да су се преваре догодиле у 30% предузећа са мање од 100 запослених и 17% предузећа са више од 100 запослених</a:t>
            </a:r>
            <a:r>
              <a:rPr lang="pl-PL" sz="1300" kern="0" dirty="0">
                <a:solidFill>
                  <a:srgbClr val="000000"/>
                </a:solidFill>
                <a:cs typeface="Arial"/>
                <a:sym typeface="Arial"/>
              </a:rPr>
              <a:t>.</a:t>
            </a:r>
            <a:endParaRPr sz="1900" kern="0" dirty="0">
              <a:solidFill>
                <a:srgbClr val="000000"/>
              </a:solidFill>
              <a:ea typeface="Arial"/>
              <a:cs typeface="Arial"/>
              <a:sym typeface="Arial"/>
            </a:endParaRPr>
          </a:p>
        </p:txBody>
      </p:sp>
      <p:sp>
        <p:nvSpPr>
          <p:cNvPr id="15" name="Google Shape;1848;gcddd3249fb_19_414">
            <a:extLst>
              <a:ext uri="{FF2B5EF4-FFF2-40B4-BE49-F238E27FC236}">
                <a16:creationId xmlns:a16="http://schemas.microsoft.com/office/drawing/2014/main" id="{2EC71463-C264-36EC-811C-69B6BE37EF7B}"/>
              </a:ext>
            </a:extLst>
          </p:cNvPr>
          <p:cNvSpPr txBox="1"/>
          <p:nvPr/>
        </p:nvSpPr>
        <p:spPr>
          <a:xfrm>
            <a:off x="5883085" y="1819466"/>
            <a:ext cx="2951700" cy="2400617"/>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r>
              <a:rPr lang="hu-HU" sz="2000" b="1" kern="0" dirty="0">
                <a:solidFill>
                  <a:srgbClr val="000000"/>
                </a:solidFill>
                <a:ea typeface="Arial"/>
                <a:cs typeface="Arial"/>
                <a:sym typeface="Arial"/>
              </a:rPr>
              <a:t>#</a:t>
            </a:r>
            <a:r>
              <a:rPr lang="en-US" sz="2000" b="1" kern="0" dirty="0">
                <a:solidFill>
                  <a:srgbClr val="000000"/>
                </a:solidFill>
                <a:ea typeface="Arial"/>
                <a:cs typeface="Arial"/>
                <a:sym typeface="Arial"/>
              </a:rPr>
              <a:t>5</a:t>
            </a:r>
            <a:r>
              <a:rPr lang="hu-HU" sz="2000" b="1" kern="0" dirty="0">
                <a:solidFill>
                  <a:srgbClr val="000000"/>
                </a:solidFill>
                <a:ea typeface="Arial"/>
                <a:cs typeface="Arial"/>
                <a:sym typeface="Arial"/>
              </a:rPr>
              <a:t> </a:t>
            </a:r>
            <a:r>
              <a:rPr lang="hu-HU" sz="2000" kern="0" dirty="0">
                <a:solidFill>
                  <a:srgbClr val="000000"/>
                </a:solidFill>
                <a:ea typeface="Arial"/>
                <a:cs typeface="Arial"/>
                <a:sym typeface="Arial"/>
              </a:rPr>
              <a:t>– </a:t>
            </a:r>
            <a:r>
              <a:rPr lang="sr-Cyrl-RS" sz="2000" kern="0" dirty="0">
                <a:solidFill>
                  <a:srgbClr val="000000"/>
                </a:solidFill>
                <a:cs typeface="Arial"/>
                <a:sym typeface="Arial"/>
              </a:rPr>
              <a:t>Највећи просечни губици услед злоупотребе настају у индустрији банкарских и финансијских услуга, влади и администрацији.</a:t>
            </a:r>
            <a:endParaRPr sz="2000" kern="0" dirty="0">
              <a:solidFill>
                <a:srgbClr val="000000"/>
              </a:solidFill>
              <a:ea typeface="Arial"/>
              <a:cs typeface="Arial"/>
              <a:sym typeface="Arial"/>
            </a:endParaRPr>
          </a:p>
        </p:txBody>
      </p:sp>
      <p:sp>
        <p:nvSpPr>
          <p:cNvPr id="16" name="Google Shape;1854;gcddd3249fb_19_414">
            <a:extLst>
              <a:ext uri="{FF2B5EF4-FFF2-40B4-BE49-F238E27FC236}">
                <a16:creationId xmlns:a16="http://schemas.microsoft.com/office/drawing/2014/main" id="{9E1DB3CD-5578-B807-F602-4A3237B8051C}"/>
              </a:ext>
            </a:extLst>
          </p:cNvPr>
          <p:cNvSpPr txBox="1"/>
          <p:nvPr/>
        </p:nvSpPr>
        <p:spPr>
          <a:xfrm>
            <a:off x="5886587" y="4150838"/>
            <a:ext cx="3123600" cy="1646564"/>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r>
              <a:rPr lang="sr-Cyrl-RS" sz="1300" b="1" u="sng" kern="0" dirty="0">
                <a:solidFill>
                  <a:srgbClr val="FF0000"/>
                </a:solidFill>
                <a:cs typeface="Arial"/>
                <a:sym typeface="Arial"/>
              </a:rPr>
              <a:t>НЕТАЧНО</a:t>
            </a:r>
            <a:r>
              <a:rPr lang="hu-HU" sz="1300" b="1" u="sng" kern="0" dirty="0">
                <a:solidFill>
                  <a:srgbClr val="FF0000"/>
                </a:solidFill>
                <a:cs typeface="Arial"/>
                <a:sym typeface="Arial"/>
              </a:rPr>
              <a:t>.</a:t>
            </a:r>
            <a:r>
              <a:rPr lang="hu-HU" sz="1300" b="1" kern="0" dirty="0">
                <a:solidFill>
                  <a:srgbClr val="FF0000"/>
                </a:solidFill>
                <a:cs typeface="Arial"/>
                <a:sym typeface="Arial"/>
              </a:rPr>
              <a:t> </a:t>
            </a:r>
            <a:r>
              <a:rPr lang="sr-Cyrl-RS" sz="1300" kern="0" dirty="0">
                <a:solidFill>
                  <a:srgbClr val="000000"/>
                </a:solidFill>
                <a:cs typeface="Arial"/>
                <a:sym typeface="Arial"/>
              </a:rPr>
              <a:t>Подаци показују да је просечни губитак по случају у рударству виши од 475.000 долара, а у енергетском сектору 275.000 долара (банкарство – 100.000 долара, администрација – 100.000 долара, по случају)</a:t>
            </a:r>
            <a:r>
              <a:rPr lang="hu-HU" sz="1300" kern="0" dirty="0">
                <a:solidFill>
                  <a:srgbClr val="000000"/>
                </a:solidFill>
                <a:cs typeface="Arial"/>
                <a:sym typeface="Arial"/>
              </a:rPr>
              <a:t>.</a:t>
            </a:r>
            <a:endParaRPr sz="1900" kern="0" dirty="0">
              <a:solidFill>
                <a:srgbClr val="000000"/>
              </a:solidFill>
              <a:ea typeface="Arial"/>
              <a:cs typeface="Arial"/>
              <a:sym typeface="Arial"/>
            </a:endParaRPr>
          </a:p>
        </p:txBody>
      </p:sp>
      <p:pic>
        <p:nvPicPr>
          <p:cNvPr id="17" name="Picture 16">
            <a:extLst>
              <a:ext uri="{FF2B5EF4-FFF2-40B4-BE49-F238E27FC236}">
                <a16:creationId xmlns:a16="http://schemas.microsoft.com/office/drawing/2014/main" id="{689E7B37-B556-446D-FB7E-8AB60D052294}"/>
              </a:ext>
            </a:extLst>
          </p:cNvPr>
          <p:cNvPicPr>
            <a:picLocks noChangeAspect="1"/>
          </p:cNvPicPr>
          <p:nvPr/>
        </p:nvPicPr>
        <p:blipFill>
          <a:blip r:embed="rId2"/>
          <a:stretch>
            <a:fillRect/>
          </a:stretch>
        </p:blipFill>
        <p:spPr>
          <a:xfrm>
            <a:off x="9013689" y="1453433"/>
            <a:ext cx="2560542" cy="2694666"/>
          </a:xfrm>
          <a:prstGeom prst="rect">
            <a:avLst/>
          </a:prstGeom>
        </p:spPr>
      </p:pic>
      <p:sp>
        <p:nvSpPr>
          <p:cNvPr id="18" name="Google Shape;1849;gcddd3249fb_19_414">
            <a:extLst>
              <a:ext uri="{FF2B5EF4-FFF2-40B4-BE49-F238E27FC236}">
                <a16:creationId xmlns:a16="http://schemas.microsoft.com/office/drawing/2014/main" id="{69AD009C-2F97-573D-BC30-79056B5779DC}"/>
              </a:ext>
            </a:extLst>
          </p:cNvPr>
          <p:cNvSpPr txBox="1"/>
          <p:nvPr/>
        </p:nvSpPr>
        <p:spPr>
          <a:xfrm>
            <a:off x="9333029" y="4148099"/>
            <a:ext cx="2237700" cy="1477287"/>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r>
              <a:rPr lang="hu-HU" sz="2000" b="1" kern="0" dirty="0">
                <a:solidFill>
                  <a:srgbClr val="000000"/>
                </a:solidFill>
                <a:ea typeface="Arial"/>
                <a:cs typeface="Arial"/>
                <a:sym typeface="Arial"/>
              </a:rPr>
              <a:t>#6 </a:t>
            </a:r>
            <a:r>
              <a:rPr lang="hu-HU" sz="2000" kern="0" dirty="0">
                <a:solidFill>
                  <a:srgbClr val="000000"/>
                </a:solidFill>
                <a:ea typeface="Arial"/>
                <a:cs typeface="Arial"/>
                <a:sym typeface="Arial"/>
              </a:rPr>
              <a:t>– </a:t>
            </a:r>
            <a:r>
              <a:rPr lang="sr-Cyrl-RS" sz="2000" kern="0" dirty="0">
                <a:solidFill>
                  <a:srgbClr val="000000"/>
                </a:solidFill>
                <a:cs typeface="Arial"/>
                <a:sym typeface="Arial"/>
              </a:rPr>
              <a:t>Штета не може бити толика – можемо да се носимо са тим.</a:t>
            </a:r>
            <a:endParaRPr lang="hu-HU" sz="2000" kern="0" dirty="0">
              <a:solidFill>
                <a:srgbClr val="000000"/>
              </a:solidFill>
              <a:cs typeface="Arial"/>
              <a:sym typeface="Arial"/>
            </a:endParaRPr>
          </a:p>
        </p:txBody>
      </p:sp>
      <p:sp>
        <p:nvSpPr>
          <p:cNvPr id="19" name="Google Shape;1857;gcddd3249fb_19_414">
            <a:extLst>
              <a:ext uri="{FF2B5EF4-FFF2-40B4-BE49-F238E27FC236}">
                <a16:creationId xmlns:a16="http://schemas.microsoft.com/office/drawing/2014/main" id="{6224CA33-6F5A-32AA-9DFB-F8E306CD30F0}"/>
              </a:ext>
            </a:extLst>
          </p:cNvPr>
          <p:cNvSpPr txBox="1"/>
          <p:nvPr/>
        </p:nvSpPr>
        <p:spPr>
          <a:xfrm>
            <a:off x="9329527" y="5247046"/>
            <a:ext cx="2188800" cy="1046400"/>
          </a:xfrm>
          <a:prstGeom prst="rect">
            <a:avLst/>
          </a:prstGeom>
          <a:noFill/>
          <a:ln>
            <a:noFill/>
          </a:ln>
        </p:spPr>
        <p:txBody>
          <a:bodyPr spcFirstLastPara="1" wrap="square" lIns="121900" tIns="121900" rIns="121900" bIns="121900" anchor="t" anchorCtr="0">
            <a:spAutoFit/>
          </a:bodyPr>
          <a:lstStyle/>
          <a:p>
            <a:pPr>
              <a:buClr>
                <a:srgbClr val="000000"/>
              </a:buClr>
              <a:buSzPts val="1500"/>
              <a:buFont typeface="Arial"/>
              <a:buNone/>
              <a:defRPr/>
            </a:pPr>
            <a:endParaRPr lang="hu-HU" sz="1300" b="1" u="sng" kern="0" dirty="0">
              <a:solidFill>
                <a:srgbClr val="FF0000"/>
              </a:solidFill>
              <a:latin typeface="Arial"/>
              <a:cs typeface="Arial"/>
              <a:sym typeface="Arial"/>
            </a:endParaRPr>
          </a:p>
          <a:p>
            <a:pPr>
              <a:buClr>
                <a:srgbClr val="000000"/>
              </a:buClr>
              <a:buSzPts val="1500"/>
              <a:buFont typeface="Arial"/>
              <a:buNone/>
              <a:defRPr/>
            </a:pPr>
            <a:r>
              <a:rPr lang="sr-Cyrl-RS" sz="1300" b="1" u="sng" kern="0" dirty="0">
                <a:solidFill>
                  <a:srgbClr val="FF0000"/>
                </a:solidFill>
                <a:cs typeface="Arial"/>
                <a:sym typeface="Arial"/>
              </a:rPr>
              <a:t>НЕТАЧНО</a:t>
            </a:r>
            <a:r>
              <a:rPr lang="hu-HU" sz="1300" b="1" u="sng" kern="0" dirty="0">
                <a:solidFill>
                  <a:srgbClr val="FF0000"/>
                </a:solidFill>
                <a:cs typeface="Arial"/>
                <a:sym typeface="Arial"/>
              </a:rPr>
              <a:t>.</a:t>
            </a:r>
            <a:r>
              <a:rPr lang="hu-HU" sz="1300" b="1" kern="0" dirty="0">
                <a:solidFill>
                  <a:srgbClr val="FF0000"/>
                </a:solidFill>
                <a:cs typeface="Arial"/>
                <a:sym typeface="Arial"/>
              </a:rPr>
              <a:t> </a:t>
            </a:r>
            <a:r>
              <a:rPr lang="sr-Cyrl-RS" sz="1300" kern="0" dirty="0">
                <a:solidFill>
                  <a:srgbClr val="000000"/>
                </a:solidFill>
                <a:cs typeface="Arial"/>
                <a:sym typeface="Arial"/>
              </a:rPr>
              <a:t>Просечан губитак по случају износи 1,7 милиона долара. </a:t>
            </a:r>
            <a:endParaRPr sz="1900" kern="0" dirty="0">
              <a:solidFill>
                <a:srgbClr val="000000"/>
              </a:solidFill>
              <a:ea typeface="Arial"/>
              <a:cs typeface="Arial"/>
              <a:sym typeface="Arial"/>
            </a:endParaRPr>
          </a:p>
        </p:txBody>
      </p:sp>
    </p:spTree>
    <p:extLst>
      <p:ext uri="{BB962C8B-B14F-4D97-AF65-F5344CB8AC3E}">
        <p14:creationId xmlns:p14="http://schemas.microsoft.com/office/powerpoint/2010/main" val="143255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FF9C6F-3F71-D373-61A8-F5BBD38F64DD}"/>
              </a:ext>
            </a:extLst>
          </p:cNvPr>
          <p:cNvSpPr>
            <a:spLocks noGrp="1"/>
          </p:cNvSpPr>
          <p:nvPr>
            <p:ph type="body" sz="quarter" idx="13"/>
          </p:nvPr>
        </p:nvSpPr>
        <p:spPr>
          <a:xfrm>
            <a:off x="539646" y="355798"/>
            <a:ext cx="10926765" cy="595932"/>
          </a:xfrm>
          <a:solidFill>
            <a:srgbClr val="002060"/>
          </a:solidFill>
          <a:ln>
            <a:solidFill>
              <a:srgbClr val="002060"/>
            </a:solidFill>
          </a:ln>
          <a:effectLst>
            <a:outerShdw blurRad="50800" dist="38100" dir="2700000" algn="tl" rotWithShape="0">
              <a:prstClr val="black">
                <a:alpha val="40000"/>
              </a:prstClr>
            </a:outerShdw>
          </a:effectLst>
        </p:spPr>
        <p:txBody>
          <a:bodyPr/>
          <a:lstStyle/>
          <a:p>
            <a:pPr marL="457200">
              <a:lnSpc>
                <a:spcPct val="107000"/>
              </a:lnSpc>
              <a:spcAft>
                <a:spcPts val="800"/>
              </a:spcAft>
            </a:pPr>
            <a:r>
              <a:rPr lang="sr-Latn-RS" sz="3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REPORT TO THE NATIONS</a:t>
            </a:r>
            <a:r>
              <a:rPr lang="sr-Cyrl-RS" sz="3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3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2024 </a:t>
            </a:r>
            <a:r>
              <a:rPr lang="sr-Latn-RS" sz="3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(ACFE)</a:t>
            </a:r>
            <a:r>
              <a:rPr lang="en-US" sz="3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sr-R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807;p23">
            <a:extLst>
              <a:ext uri="{FF2B5EF4-FFF2-40B4-BE49-F238E27FC236}">
                <a16:creationId xmlns:a16="http://schemas.microsoft.com/office/drawing/2014/main" id="{97C896B4-B2DD-E92A-1E22-3AD3D5F95DAD}"/>
              </a:ext>
            </a:extLst>
          </p:cNvPr>
          <p:cNvSpPr/>
          <p:nvPr/>
        </p:nvSpPr>
        <p:spPr>
          <a:xfrm>
            <a:off x="539646" y="1176588"/>
            <a:ext cx="2962971" cy="5262979"/>
          </a:xfrm>
          <a:prstGeom prst="rect">
            <a:avLst/>
          </a:prstGeom>
          <a:solidFill>
            <a:srgbClr val="002060"/>
          </a:solidFill>
          <a:ln>
            <a:solidFill>
              <a:srgbClr val="002060"/>
            </a:solidFill>
          </a:ln>
          <a:effectLst>
            <a:outerShdw blurRad="50800" dist="38100" dir="2700000" algn="tl" rotWithShape="0">
              <a:prstClr val="black">
                <a:alpha val="40000"/>
              </a:prstClr>
            </a:outerShdw>
          </a:effectLst>
        </p:spPr>
        <p:txBody>
          <a:bodyPr wrap="square" anchor="b" anchorCtr="0">
            <a:spAutoFit/>
          </a:bodyPr>
          <a:lstStyle/>
          <a:p>
            <a:pPr marL="457200"/>
            <a:r>
              <a:rPr lang="sr-Latn-RS" sz="1400" b="1" kern="100" dirty="0">
                <a:solidFill>
                  <a:schemeClr val="bg1"/>
                </a:solidFill>
                <a:ea typeface="Calibri" panose="020F0502020204030204" pitchFamily="34" charset="0"/>
                <a:cs typeface="Times New Roman" panose="02020603050405020304" pitchFamily="18" charset="0"/>
                <a:sym typeface="Arial"/>
              </a:rPr>
              <a:t>Association of Certified Fraud Examiners (ACFE):</a:t>
            </a:r>
            <a:endParaRPr lang="sr-Cyrl-RS" sz="1400" b="1" kern="100" dirty="0">
              <a:solidFill>
                <a:schemeClr val="bg1"/>
              </a:solidFill>
              <a:ea typeface="Calibri" panose="020F0502020204030204" pitchFamily="34" charset="0"/>
              <a:cs typeface="Times New Roman" panose="02020603050405020304" pitchFamily="18" charset="0"/>
              <a:sym typeface="Arial"/>
            </a:endParaRPr>
          </a:p>
          <a:p>
            <a:pPr marL="457200"/>
            <a:endParaRPr lang="sr-Latn-RS" sz="1400" b="1" kern="100" dirty="0">
              <a:solidFill>
                <a:schemeClr val="bg1"/>
              </a:solidFill>
              <a:ea typeface="Calibri" panose="020F0502020204030204" pitchFamily="34" charset="0"/>
              <a:cs typeface="Times New Roman" panose="02020603050405020304" pitchFamily="18" charset="0"/>
              <a:sym typeface="Arial"/>
            </a:endParaRPr>
          </a:p>
          <a:p>
            <a:pPr marL="742950" indent="-285750">
              <a:buFont typeface="Arial" panose="020B0604020202020204" pitchFamily="34" charset="0"/>
              <a:buChar char="•"/>
            </a:pPr>
            <a:r>
              <a:rPr lang="sr-Latn-RS" sz="1400" kern="100" dirty="0">
                <a:solidFill>
                  <a:schemeClr val="bg1"/>
                </a:solidFill>
                <a:ea typeface="Calibri" panose="020F0502020204030204" pitchFamily="34" charset="0"/>
                <a:cs typeface="Times New Roman" panose="02020603050405020304" pitchFamily="18" charset="0"/>
                <a:sym typeface="Arial"/>
              </a:rPr>
              <a:t>13. </a:t>
            </a:r>
            <a:r>
              <a:rPr lang="sr-Cyrl-RS" sz="1400" kern="100" dirty="0">
                <a:solidFill>
                  <a:schemeClr val="bg1"/>
                </a:solidFill>
                <a:ea typeface="Calibri" panose="020F0502020204030204" pitchFamily="34" charset="0"/>
                <a:cs typeface="Times New Roman" panose="02020603050405020304" pitchFamily="18" charset="0"/>
                <a:sym typeface="Arial"/>
              </a:rPr>
              <a:t>издање студије о глобалним преварама је анализирало</a:t>
            </a:r>
            <a:r>
              <a:rPr lang="sr-Latn-RS" sz="1400" kern="100" dirty="0">
                <a:solidFill>
                  <a:schemeClr val="bg1"/>
                </a:solidFill>
                <a:ea typeface="Calibri" panose="020F0502020204030204" pitchFamily="34" charset="0"/>
                <a:cs typeface="Times New Roman" panose="02020603050405020304" pitchFamily="18" charset="0"/>
                <a:sym typeface="Arial"/>
              </a:rPr>
              <a:t>:</a:t>
            </a:r>
          </a:p>
          <a:p>
            <a:pPr marL="742950" lvl="1" indent="63500">
              <a:buFont typeface="Courier New" panose="02070309020205020404" pitchFamily="49" charset="0"/>
              <a:buChar char="o"/>
            </a:pPr>
            <a:r>
              <a:rPr lang="sr-Cyrl-RS" sz="1400" dirty="0">
                <a:solidFill>
                  <a:schemeClr val="bg1"/>
                </a:solidFill>
                <a:ea typeface="Verdana" panose="020B0604030504040204" pitchFamily="34" charset="0"/>
                <a:sym typeface="Arial"/>
              </a:rPr>
              <a:t> </a:t>
            </a:r>
            <a:r>
              <a:rPr lang="sr-Latn-RS" sz="1400" dirty="0">
                <a:solidFill>
                  <a:schemeClr val="bg1"/>
                </a:solidFill>
                <a:ea typeface="Verdana" panose="020B0604030504040204" pitchFamily="34" charset="0"/>
                <a:sym typeface="Arial"/>
              </a:rPr>
              <a:t>1.921 </a:t>
            </a:r>
            <a:r>
              <a:rPr lang="sr-Cyrl-RS" sz="1400" dirty="0">
                <a:solidFill>
                  <a:schemeClr val="bg1"/>
                </a:solidFill>
                <a:ea typeface="Verdana" panose="020B0604030504040204" pitchFamily="34" charset="0"/>
                <a:sym typeface="Arial"/>
              </a:rPr>
              <a:t>случај</a:t>
            </a:r>
            <a:r>
              <a:rPr lang="sr-Latn-RS" sz="1400" dirty="0">
                <a:solidFill>
                  <a:schemeClr val="bg1"/>
                </a:solidFill>
                <a:ea typeface="Verdana" panose="020B0604030504040204" pitchFamily="34" charset="0"/>
                <a:sym typeface="Arial"/>
              </a:rPr>
              <a:t> </a:t>
            </a:r>
            <a:r>
              <a:rPr lang="sr-Cyrl-RS" sz="1400" dirty="0" err="1">
                <a:solidFill>
                  <a:schemeClr val="bg1"/>
                </a:solidFill>
                <a:ea typeface="Verdana" panose="020B0604030504040204" pitchFamily="34" charset="0"/>
                <a:sym typeface="Arial"/>
              </a:rPr>
              <a:t>преварних</a:t>
            </a:r>
            <a:r>
              <a:rPr lang="sr-Latn-RS" sz="1400" dirty="0">
                <a:solidFill>
                  <a:schemeClr val="bg1"/>
                </a:solidFill>
                <a:ea typeface="Verdana" panose="020B0604030504040204" pitchFamily="34" charset="0"/>
                <a:sym typeface="Arial"/>
              </a:rPr>
              <a:t> </a:t>
            </a:r>
            <a:r>
              <a:rPr lang="sr-Cyrl-RS" sz="1400" dirty="0">
                <a:solidFill>
                  <a:schemeClr val="bg1"/>
                </a:solidFill>
                <a:ea typeface="Verdana" panose="020B0604030504040204" pitchFamily="34" charset="0"/>
                <a:sym typeface="Arial"/>
              </a:rPr>
              <a:t>радњи</a:t>
            </a:r>
          </a:p>
          <a:p>
            <a:pPr marL="742950" lvl="1" indent="63500">
              <a:buFont typeface="Courier New" panose="02070309020205020404" pitchFamily="49" charset="0"/>
              <a:buChar char="o"/>
            </a:pPr>
            <a:r>
              <a:rPr lang="sr-Cyrl-RS" sz="1400" dirty="0">
                <a:solidFill>
                  <a:schemeClr val="bg1"/>
                </a:solidFill>
                <a:ea typeface="Verdana" panose="020B0604030504040204" pitchFamily="34" charset="0"/>
                <a:sym typeface="Arial"/>
              </a:rPr>
              <a:t> из 138 земље</a:t>
            </a:r>
            <a:r>
              <a:rPr lang="sr-Latn-RS" sz="1400" dirty="0">
                <a:solidFill>
                  <a:schemeClr val="bg1"/>
                </a:solidFill>
                <a:ea typeface="Verdana" panose="020B0604030504040204" pitchFamily="34" charset="0"/>
                <a:sym typeface="Arial"/>
              </a:rPr>
              <a:t> </a:t>
            </a:r>
            <a:endParaRPr lang="sr-Cyrl-RS" sz="1400" dirty="0">
              <a:solidFill>
                <a:schemeClr val="bg1"/>
              </a:solidFill>
              <a:ea typeface="Verdana" panose="020B0604030504040204" pitchFamily="34" charset="0"/>
              <a:sym typeface="Arial"/>
            </a:endParaRPr>
          </a:p>
          <a:p>
            <a:pPr marL="742950" lvl="1" indent="63500">
              <a:buFont typeface="Courier New" panose="02070309020205020404" pitchFamily="49" charset="0"/>
              <a:buChar char="o"/>
            </a:pPr>
            <a:r>
              <a:rPr lang="sr-Cyrl-RS" sz="1400" dirty="0">
                <a:solidFill>
                  <a:schemeClr val="bg1"/>
                </a:solidFill>
                <a:ea typeface="Verdana" panose="020B0604030504040204" pitchFamily="34" charset="0"/>
                <a:sym typeface="Arial"/>
              </a:rPr>
              <a:t> и 22 индустрије</a:t>
            </a:r>
          </a:p>
          <a:p>
            <a:pPr marL="742950" lvl="1" indent="63500">
              <a:buFont typeface="Courier New" panose="02070309020205020404" pitchFamily="49" charset="0"/>
              <a:buChar char="o"/>
            </a:pPr>
            <a:r>
              <a:rPr lang="sr-Cyrl-RS" sz="1400" dirty="0">
                <a:solidFill>
                  <a:schemeClr val="bg1"/>
                </a:solidFill>
                <a:ea typeface="Verdana" panose="020B0604030504040204" pitchFamily="34" charset="0"/>
                <a:sym typeface="Arial"/>
              </a:rPr>
              <a:t> које су резултирале укупним губицима од УСД 3.1 </a:t>
            </a:r>
            <a:r>
              <a:rPr lang="sr-Cyrl-RS" sz="1400" dirty="0" err="1">
                <a:solidFill>
                  <a:schemeClr val="bg1"/>
                </a:solidFill>
                <a:ea typeface="Verdana" panose="020B0604030504040204" pitchFamily="34" charset="0"/>
                <a:sym typeface="Arial"/>
              </a:rPr>
              <a:t>млрд</a:t>
            </a:r>
            <a:endParaRPr lang="sr-Latn-RS" sz="1400" dirty="0">
              <a:solidFill>
                <a:schemeClr val="bg1"/>
              </a:solidFill>
              <a:ea typeface="Verdana" panose="020B0604030504040204" pitchFamily="34" charset="0"/>
              <a:sym typeface="Arial"/>
            </a:endParaRPr>
          </a:p>
          <a:p>
            <a:pPr marL="457200"/>
            <a:endParaRPr lang="sr-Latn-RS" sz="1400" b="1" kern="100" dirty="0">
              <a:solidFill>
                <a:schemeClr val="bg1"/>
              </a:solidFill>
              <a:ea typeface="Calibri" panose="020F0502020204030204" pitchFamily="34" charset="0"/>
              <a:cs typeface="Times New Roman" panose="02020603050405020304" pitchFamily="18" charset="0"/>
              <a:sym typeface="Arial"/>
            </a:endParaRPr>
          </a:p>
          <a:p>
            <a:pPr marL="742950" indent="-285750">
              <a:buFont typeface="Arial" panose="020B0604020202020204" pitchFamily="34" charset="0"/>
              <a:buChar char="•"/>
            </a:pPr>
            <a:r>
              <a:rPr lang="sr-Cyrl-RS" sz="1400" kern="100" dirty="0">
                <a:solidFill>
                  <a:schemeClr val="bg1"/>
                </a:solidFill>
                <a:ea typeface="Calibri" panose="020F0502020204030204" pitchFamily="34" charset="0"/>
                <a:cs typeface="Times New Roman" panose="02020603050405020304" pitchFamily="18" charset="0"/>
                <a:sym typeface="Arial"/>
              </a:rPr>
              <a:t>Неки од закључака студије су да</a:t>
            </a:r>
            <a:r>
              <a:rPr lang="sr-Latn-RS" sz="1400" b="1" kern="100" dirty="0">
                <a:solidFill>
                  <a:schemeClr val="bg1"/>
                </a:solidFill>
                <a:ea typeface="Calibri" panose="020F0502020204030204" pitchFamily="34" charset="0"/>
                <a:cs typeface="Times New Roman" panose="02020603050405020304" pitchFamily="18" charset="0"/>
                <a:sym typeface="Arial"/>
              </a:rPr>
              <a:t>:</a:t>
            </a:r>
            <a:endParaRPr lang="sr-Cyrl-RS" sz="1400" b="1" kern="100" dirty="0">
              <a:solidFill>
                <a:schemeClr val="bg1"/>
              </a:solidFill>
              <a:ea typeface="Calibri" panose="020F0502020204030204" pitchFamily="34" charset="0"/>
              <a:cs typeface="Times New Roman" panose="02020603050405020304" pitchFamily="18" charset="0"/>
              <a:sym typeface="Arial"/>
            </a:endParaRPr>
          </a:p>
          <a:p>
            <a:pPr marL="742950" indent="155575">
              <a:buFont typeface="Courier New" panose="02070309020205020404" pitchFamily="49" charset="0"/>
              <a:buChar char="o"/>
            </a:pPr>
            <a:r>
              <a:rPr lang="sr-Cyrl-RS" sz="1400" kern="100" dirty="0">
                <a:solidFill>
                  <a:schemeClr val="bg1"/>
                </a:solidFill>
                <a:ea typeface="Calibri" panose="020F0502020204030204" pitchFamily="34" charset="0"/>
                <a:cs typeface="Times New Roman" panose="02020603050405020304" pitchFamily="18" charset="0"/>
                <a:sym typeface="Arial"/>
              </a:rPr>
              <a:t>Компаније губе око 5% прихода годишње услед превара</a:t>
            </a:r>
          </a:p>
          <a:p>
            <a:pPr marL="742950" indent="63500">
              <a:buFont typeface="Courier New" panose="02070309020205020404" pitchFamily="49" charset="0"/>
              <a:buChar char="o"/>
            </a:pPr>
            <a:r>
              <a:rPr lang="sr-Cyrl-RS" sz="1400" kern="100" dirty="0">
                <a:solidFill>
                  <a:schemeClr val="bg1"/>
                </a:solidFill>
                <a:ea typeface="Calibri" panose="020F0502020204030204" pitchFamily="34" charset="0"/>
                <a:cs typeface="Times New Roman" panose="02020603050405020304" pitchFamily="18" charset="0"/>
                <a:sym typeface="Arial"/>
              </a:rPr>
              <a:t> Просечна цена преваре износи УСД 1,7м</a:t>
            </a:r>
          </a:p>
          <a:p>
            <a:pPr marL="742950" indent="63500">
              <a:buFont typeface="Courier New" panose="02070309020205020404" pitchFamily="49" charset="0"/>
              <a:buChar char="o"/>
            </a:pPr>
            <a:r>
              <a:rPr lang="sr-Cyrl-RS" sz="1400" kern="100" dirty="0">
                <a:solidFill>
                  <a:schemeClr val="bg1"/>
                </a:solidFill>
                <a:ea typeface="Calibri" panose="020F0502020204030204" pitchFamily="34" charset="0"/>
                <a:cs typeface="Times New Roman" panose="02020603050405020304" pitchFamily="18" charset="0"/>
                <a:sym typeface="Arial"/>
              </a:rPr>
              <a:t> У просеку превара траје годину дана пре него што се открије</a:t>
            </a:r>
            <a:endParaRPr lang="sr-Latn-RS" sz="1400" dirty="0">
              <a:solidFill>
                <a:schemeClr val="bg1"/>
              </a:solidFill>
              <a:latin typeface="Verdana" panose="020B0604030504040204" pitchFamily="34" charset="0"/>
              <a:ea typeface="Verdana" panose="020B0604030504040204" pitchFamily="34" charset="0"/>
              <a:sym typeface="Arial"/>
            </a:endParaRPr>
          </a:p>
        </p:txBody>
      </p:sp>
      <p:sp>
        <p:nvSpPr>
          <p:cNvPr id="3" name="Google Shape;1807;p23">
            <a:extLst>
              <a:ext uri="{FF2B5EF4-FFF2-40B4-BE49-F238E27FC236}">
                <a16:creationId xmlns:a16="http://schemas.microsoft.com/office/drawing/2014/main" id="{D017797C-E8E0-CCE9-EA3C-80A6597C598E}"/>
              </a:ext>
            </a:extLst>
          </p:cNvPr>
          <p:cNvSpPr/>
          <p:nvPr/>
        </p:nvSpPr>
        <p:spPr>
          <a:xfrm>
            <a:off x="3678864" y="1176588"/>
            <a:ext cx="8318522" cy="1169551"/>
          </a:xfrm>
          <a:prstGeom prst="rect">
            <a:avLst/>
          </a:prstGeom>
          <a:solidFill>
            <a:srgbClr val="002060"/>
          </a:solidFill>
          <a:ln>
            <a:solidFill>
              <a:srgbClr val="002060"/>
            </a:solidFill>
          </a:ln>
          <a:effectLst>
            <a:outerShdw blurRad="50800" dist="38100" dir="2700000" algn="tl" rotWithShape="0">
              <a:prstClr val="black">
                <a:alpha val="40000"/>
              </a:prstClr>
            </a:outerShdw>
          </a:effectLst>
        </p:spPr>
        <p:txBody>
          <a:bodyPr wrap="square" anchor="b" anchorCtr="0">
            <a:spAutoFit/>
          </a:bodyPr>
          <a:lstStyle/>
          <a:p>
            <a:r>
              <a:rPr lang="sr-Cyrl-RS" sz="1400" kern="100" dirty="0">
                <a:solidFill>
                  <a:schemeClr val="bg1"/>
                </a:solidFill>
                <a:ea typeface="Calibri" panose="020F0502020204030204" pitchFamily="34" charset="0"/>
                <a:cs typeface="Times New Roman" panose="02020603050405020304" pitchFamily="18" charset="0"/>
                <a:sym typeface="Arial"/>
              </a:rPr>
              <a:t>Студија налази и да је проневера имовине најчешћа међу преварама, док се мањи део превара односи на манипулацију финансијским извештајима. Корупција је интегрални део скоро половине свих анализираних превара. </a:t>
            </a:r>
          </a:p>
          <a:p>
            <a:r>
              <a:rPr lang="sr-Cyrl-RS" sz="1400" kern="100" dirty="0">
                <a:solidFill>
                  <a:schemeClr val="bg1"/>
                </a:solidFill>
                <a:ea typeface="Calibri" panose="020F0502020204030204" pitchFamily="34" charset="0"/>
                <a:cs typeface="Times New Roman" panose="02020603050405020304" pitchFamily="18" charset="0"/>
                <a:sym typeface="Arial"/>
              </a:rPr>
              <a:t>Значајан је и налаз да се у највећем броју случајева превара идентификује дојавом, при чему запослени најчешће пријављују потенцијалну превару. </a:t>
            </a:r>
            <a:endParaRPr lang="sr-Latn-RS" sz="1400" kern="100" dirty="0">
              <a:solidFill>
                <a:schemeClr val="bg1"/>
              </a:solidFill>
              <a:ea typeface="Calibri" panose="020F0502020204030204" pitchFamily="34"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4AD5A382-180C-2AEE-A8D8-120958F15218}"/>
              </a:ext>
            </a:extLst>
          </p:cNvPr>
          <p:cNvPicPr>
            <a:picLocks noChangeAspect="1"/>
          </p:cNvPicPr>
          <p:nvPr/>
        </p:nvPicPr>
        <p:blipFill>
          <a:blip r:embed="rId3"/>
          <a:stretch>
            <a:fillRect/>
          </a:stretch>
        </p:blipFill>
        <p:spPr>
          <a:xfrm>
            <a:off x="3678864" y="2569275"/>
            <a:ext cx="3097036" cy="3340898"/>
          </a:xfrm>
          <a:prstGeom prst="rect">
            <a:avLst/>
          </a:prstGeom>
        </p:spPr>
      </p:pic>
      <p:pic>
        <p:nvPicPr>
          <p:cNvPr id="7" name="Picture 6">
            <a:extLst>
              <a:ext uri="{FF2B5EF4-FFF2-40B4-BE49-F238E27FC236}">
                <a16:creationId xmlns:a16="http://schemas.microsoft.com/office/drawing/2014/main" id="{59CD74C3-4C05-2AC9-6DCA-182F8EED3103}"/>
              </a:ext>
            </a:extLst>
          </p:cNvPr>
          <p:cNvPicPr>
            <a:picLocks noChangeAspect="1"/>
          </p:cNvPicPr>
          <p:nvPr/>
        </p:nvPicPr>
        <p:blipFill>
          <a:blip r:embed="rId4"/>
          <a:stretch>
            <a:fillRect/>
          </a:stretch>
        </p:blipFill>
        <p:spPr>
          <a:xfrm>
            <a:off x="6952147" y="2569275"/>
            <a:ext cx="4901973" cy="3601051"/>
          </a:xfrm>
          <a:prstGeom prst="rect">
            <a:avLst/>
          </a:prstGeom>
        </p:spPr>
      </p:pic>
      <p:sp>
        <p:nvSpPr>
          <p:cNvPr id="8" name="TextBox 7">
            <a:extLst>
              <a:ext uri="{FF2B5EF4-FFF2-40B4-BE49-F238E27FC236}">
                <a16:creationId xmlns:a16="http://schemas.microsoft.com/office/drawing/2014/main" id="{C6E8D684-DE6F-913C-67A5-335D4E11C227}"/>
              </a:ext>
            </a:extLst>
          </p:cNvPr>
          <p:cNvSpPr txBox="1"/>
          <p:nvPr/>
        </p:nvSpPr>
        <p:spPr>
          <a:xfrm>
            <a:off x="3724075" y="6169472"/>
            <a:ext cx="609755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sr-Latn-RS" sz="1200" b="0" i="1" u="none" strike="noStrike" kern="0" cap="none" spc="0" normalizeH="0" baseline="0" dirty="0">
                <a:ln>
                  <a:noFill/>
                </a:ln>
                <a:solidFill>
                  <a:srgbClr val="000000"/>
                </a:solidFill>
                <a:effectLst/>
                <a:uLnTx/>
                <a:uFillTx/>
                <a:ea typeface="Arial"/>
                <a:cs typeface="Arial"/>
                <a:sym typeface="Arial"/>
              </a:rPr>
              <a:t>*</a:t>
            </a:r>
            <a:r>
              <a:rPr lang="sr-Cyrl-RS" sz="1200" i="1" kern="0" dirty="0">
                <a:solidFill>
                  <a:srgbClr val="000000"/>
                </a:solidFill>
                <a:ea typeface="Arial"/>
                <a:cs typeface="Arial"/>
                <a:sym typeface="Arial"/>
              </a:rPr>
              <a:t>Извор</a:t>
            </a:r>
            <a:r>
              <a:rPr kumimoji="0" lang="sr-Latn-RS" sz="1200" b="0" i="1" u="none" strike="noStrike" kern="0" cap="none" spc="0" normalizeH="0" baseline="0" dirty="0">
                <a:ln>
                  <a:noFill/>
                </a:ln>
                <a:solidFill>
                  <a:srgbClr val="000000"/>
                </a:solidFill>
                <a:effectLst/>
                <a:uLnTx/>
                <a:uFillTx/>
                <a:ea typeface="Arial"/>
                <a:cs typeface="Arial"/>
                <a:sym typeface="Arial"/>
              </a:rPr>
              <a:t>: </a:t>
            </a:r>
            <a:r>
              <a:rPr kumimoji="0" lang="sr-Latn-RS" sz="1200" b="0" i="1" u="none" strike="noStrike" kern="0" cap="none" spc="0" normalizeH="0" baseline="0" dirty="0">
                <a:ln>
                  <a:noFill/>
                </a:ln>
                <a:solidFill>
                  <a:srgbClr val="000000"/>
                </a:solidFill>
                <a:effectLst/>
                <a:uLnTx/>
                <a:uFillTx/>
                <a:cs typeface="Arial"/>
                <a:sym typeface="Arial"/>
              </a:rPr>
              <a:t>https://legacy.acfe.com/report-to-the-nations/2024/</a:t>
            </a:r>
            <a:endParaRPr kumimoji="0" lang="sr-Latn-RS" sz="1200" b="0" i="0" u="none" strike="noStrike" kern="0" cap="none" spc="0" normalizeH="0" baseline="0" dirty="0">
              <a:ln>
                <a:noFill/>
              </a:ln>
              <a:solidFill>
                <a:srgbClr val="000000"/>
              </a:solidFill>
              <a:effectLst/>
              <a:uLnTx/>
              <a:uFillTx/>
              <a:ea typeface="Arial"/>
              <a:cs typeface="Arial"/>
              <a:sym typeface="Arial"/>
            </a:endParaRPr>
          </a:p>
        </p:txBody>
      </p:sp>
    </p:spTree>
    <p:extLst>
      <p:ext uri="{BB962C8B-B14F-4D97-AF65-F5344CB8AC3E}">
        <p14:creationId xmlns:p14="http://schemas.microsoft.com/office/powerpoint/2010/main" val="162829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BA7E12-073E-7996-0520-5E88702336AD}"/>
              </a:ext>
            </a:extLst>
          </p:cNvPr>
          <p:cNvSpPr>
            <a:spLocks noGrp="1"/>
          </p:cNvSpPr>
          <p:nvPr>
            <p:ph type="body" sz="quarter" idx="13"/>
          </p:nvPr>
        </p:nvSpPr>
        <p:spPr>
          <a:xfrm>
            <a:off x="724031" y="401027"/>
            <a:ext cx="10597055" cy="535531"/>
          </a:xfrm>
          <a:solidFill>
            <a:srgbClr val="002060"/>
          </a:solidFill>
          <a:effectLst>
            <a:outerShdw blurRad="50800" dist="38100" dir="2700000" algn="tl" rotWithShape="0">
              <a:prstClr val="black">
                <a:alpha val="40000"/>
              </a:prstClr>
            </a:outerShdw>
          </a:effectLst>
        </p:spPr>
        <p:txBody>
          <a:bodyPr/>
          <a:lstStyle/>
          <a:p>
            <a:pPr algn="ctr"/>
            <a:r>
              <a:rPr lang="en-US" sz="3200" dirty="0">
                <a:solidFill>
                  <a:schemeClr val="bg1"/>
                </a:solidFill>
                <a:latin typeface="+mn-lt"/>
              </a:rPr>
              <a:t>PwC </a:t>
            </a:r>
            <a:r>
              <a:rPr lang="sr-Cyrl-RS" sz="3200" dirty="0">
                <a:solidFill>
                  <a:schemeClr val="bg1"/>
                </a:solidFill>
                <a:latin typeface="+mn-lt"/>
              </a:rPr>
              <a:t>Истраживања о економском криминалу и преварама</a:t>
            </a:r>
            <a:endParaRPr lang="en-US" sz="3200" dirty="0">
              <a:solidFill>
                <a:schemeClr val="bg1"/>
              </a:solidFill>
              <a:latin typeface="+mn-lt"/>
            </a:endParaRPr>
          </a:p>
        </p:txBody>
      </p:sp>
      <p:sp>
        <p:nvSpPr>
          <p:cNvPr id="2" name="Google Shape;1807;p23">
            <a:extLst>
              <a:ext uri="{FF2B5EF4-FFF2-40B4-BE49-F238E27FC236}">
                <a16:creationId xmlns:a16="http://schemas.microsoft.com/office/drawing/2014/main" id="{AF09A9D6-B617-66F5-532B-EB466E4E136D}"/>
              </a:ext>
            </a:extLst>
          </p:cNvPr>
          <p:cNvSpPr/>
          <p:nvPr/>
        </p:nvSpPr>
        <p:spPr>
          <a:xfrm>
            <a:off x="756745" y="1520030"/>
            <a:ext cx="3534346" cy="1795363"/>
          </a:xfrm>
          <a:prstGeom prst="rect">
            <a:avLst/>
          </a:prstGeom>
          <a:solidFill>
            <a:srgbClr val="7D7D7D">
              <a:lumMod val="20000"/>
              <a:lumOff val="80000"/>
            </a:srgbClr>
          </a:solidFill>
          <a:ln w="25400" cap="flat" cmpd="sng">
            <a:noFill/>
            <a:prstDash val="solid"/>
            <a:round/>
            <a:headEnd type="none" w="sm" len="sm"/>
            <a:tailEnd type="none" w="sm" len="sm"/>
          </a:ln>
        </p:spPr>
        <p:txBody>
          <a:bodyPr spcFirstLastPara="1" wrap="square" lIns="91425" tIns="45700" rIns="91425" bIns="45700" anchor="t" anchorCtr="0">
            <a:noAutofit/>
          </a:bodyPr>
          <a:lstStyle/>
          <a:p>
            <a:pPr marL="232410" marR="482600" lvl="0" indent="0" algn="just" defTabSz="914400" eaLnBrk="1" fontAlgn="auto" latinLnBrk="0" hangingPunct="1">
              <a:lnSpc>
                <a:spcPct val="100000"/>
              </a:lnSpc>
              <a:spcBef>
                <a:spcPts val="0"/>
              </a:spcBef>
              <a:spcAft>
                <a:spcPts val="0"/>
              </a:spcAft>
              <a:buClrTx/>
              <a:buSzTx/>
              <a:buFontTx/>
              <a:buNone/>
              <a:tabLst/>
              <a:defRPr/>
            </a:pPr>
            <a:r>
              <a:rPr kumimoji="0" lang="sr-Latn-RS" sz="1400" b="1" i="0" u="none" strike="noStrike" kern="0" cap="none" spc="5" normalizeH="0" baseline="0" noProof="0" dirty="0" err="1">
                <a:ln>
                  <a:noFill/>
                </a:ln>
                <a:solidFill>
                  <a:srgbClr val="000000"/>
                </a:solidFill>
                <a:effectLst/>
                <a:uLnTx/>
                <a:uFillTx/>
                <a:cs typeface="Arial MT"/>
              </a:rPr>
              <a:t>PwC</a:t>
            </a:r>
            <a:r>
              <a:rPr kumimoji="0" lang="sr-Latn-RS" sz="1400" b="1" i="0" u="none" strike="noStrike" kern="0" cap="none" spc="5" normalizeH="0" baseline="0" noProof="0" dirty="0">
                <a:ln>
                  <a:noFill/>
                </a:ln>
                <a:solidFill>
                  <a:srgbClr val="000000"/>
                </a:solidFill>
                <a:effectLst/>
                <a:uLnTx/>
                <a:uFillTx/>
                <a:cs typeface="Arial MT"/>
              </a:rPr>
              <a:t>-</a:t>
            </a:r>
            <a:r>
              <a:rPr kumimoji="0" lang="sr-Cyrl-RS" sz="1400" b="1" i="0" u="none" strike="noStrike" kern="0" cap="none" spc="5" normalizeH="0" baseline="0" noProof="0" dirty="0">
                <a:ln>
                  <a:noFill/>
                </a:ln>
                <a:solidFill>
                  <a:srgbClr val="000000"/>
                </a:solidFill>
                <a:effectLst/>
                <a:uLnTx/>
                <a:uFillTx/>
                <a:cs typeface="Arial MT"/>
              </a:rPr>
              <a:t>ова</a:t>
            </a:r>
            <a:r>
              <a:rPr kumimoji="0" lang="sr-Latn-RS" sz="1400" b="1" i="0" u="none" strike="noStrike" kern="0" cap="none" spc="5" normalizeH="0" baseline="0" noProof="0" dirty="0">
                <a:ln>
                  <a:noFill/>
                </a:ln>
                <a:solidFill>
                  <a:srgbClr val="000000"/>
                </a:solidFill>
                <a:effectLst/>
                <a:uLnTx/>
                <a:uFillTx/>
                <a:cs typeface="Arial MT"/>
              </a:rPr>
              <a:t> </a:t>
            </a:r>
            <a:r>
              <a:rPr kumimoji="0" lang="sr-Cyrl-RS" sz="1400" b="1" i="0" u="none" strike="noStrike" kern="0" cap="none" spc="5" normalizeH="0" baseline="0" noProof="0" dirty="0">
                <a:ln>
                  <a:noFill/>
                </a:ln>
                <a:solidFill>
                  <a:srgbClr val="000000"/>
                </a:solidFill>
                <a:effectLst/>
                <a:uLnTx/>
                <a:uFillTx/>
                <a:cs typeface="Arial MT"/>
              </a:rPr>
              <a:t>глобална анкета о економском криминалу и преварама</a:t>
            </a:r>
            <a:r>
              <a:rPr kumimoji="0" lang="sr-Cyrl-RS" sz="1400" i="0" u="none" strike="noStrike" kern="0" cap="none" spc="5" normalizeH="0" baseline="0" noProof="0" dirty="0">
                <a:ln>
                  <a:noFill/>
                </a:ln>
                <a:solidFill>
                  <a:srgbClr val="000000"/>
                </a:solidFill>
                <a:effectLst/>
                <a:uLnTx/>
                <a:uFillTx/>
                <a:cs typeface="Arial MT"/>
              </a:rPr>
              <a:t> из 2023. године сугерише да је у просеку</a:t>
            </a:r>
            <a:r>
              <a:rPr kumimoji="0" lang="sr-Latn-RS" sz="1400" i="0" u="none" strike="noStrike" kern="0" cap="none" spc="5" normalizeH="0" baseline="0" noProof="0" dirty="0">
                <a:ln>
                  <a:noFill/>
                </a:ln>
                <a:solidFill>
                  <a:srgbClr val="000000"/>
                </a:solidFill>
                <a:effectLst/>
                <a:uLnTx/>
                <a:uFillTx/>
                <a:cs typeface="Arial MT"/>
              </a:rPr>
              <a:t> </a:t>
            </a:r>
            <a:r>
              <a:rPr kumimoji="0" lang="sr-Latn-RS" sz="1400" b="0" i="0" u="none" strike="noStrike" kern="0" cap="none" spc="5" normalizeH="0" baseline="0" noProof="0" dirty="0">
                <a:ln>
                  <a:noFill/>
                </a:ln>
                <a:solidFill>
                  <a:srgbClr val="D04A02"/>
                </a:solidFill>
                <a:effectLst/>
                <a:uLnTx/>
                <a:uFillTx/>
                <a:cs typeface="Arial MT"/>
              </a:rPr>
              <a:t>41% </a:t>
            </a:r>
            <a:r>
              <a:rPr kumimoji="0" lang="sr-Cyrl-RS" sz="1400" b="0" i="0" u="none" strike="noStrike" kern="0" cap="none" spc="5" normalizeH="0" baseline="0" noProof="0" dirty="0">
                <a:ln>
                  <a:noFill/>
                </a:ln>
                <a:solidFill>
                  <a:srgbClr val="D04A02"/>
                </a:solidFill>
                <a:effectLst/>
                <a:uLnTx/>
                <a:uFillTx/>
                <a:cs typeface="Arial MT"/>
              </a:rPr>
              <a:t>компанија барем једном</a:t>
            </a:r>
            <a:r>
              <a:rPr kumimoji="0" lang="sr-Cyrl-RS" sz="1400" b="0" i="0" u="none" strike="noStrike" kern="0" cap="none" spc="5" normalizeH="0" noProof="0" dirty="0">
                <a:ln>
                  <a:noFill/>
                </a:ln>
                <a:solidFill>
                  <a:srgbClr val="D04A02"/>
                </a:solidFill>
                <a:effectLst/>
                <a:uLnTx/>
                <a:uFillTx/>
                <a:cs typeface="Arial MT"/>
              </a:rPr>
              <a:t> искусило неки од облика преваре или економског криминала у претходна 24 месеца. </a:t>
            </a:r>
            <a:endParaRPr kumimoji="0" lang="en-US" sz="1400" b="0" i="0" u="none" strike="noStrike" kern="0" cap="none" spc="5" normalizeH="0" baseline="0" noProof="0" dirty="0">
              <a:ln>
                <a:noFill/>
              </a:ln>
              <a:solidFill>
                <a:srgbClr val="000000"/>
              </a:solidFill>
              <a:effectLst/>
              <a:uLnTx/>
              <a:uFillTx/>
              <a:cs typeface="Arial MT"/>
            </a:endParaRPr>
          </a:p>
        </p:txBody>
      </p:sp>
      <p:sp>
        <p:nvSpPr>
          <p:cNvPr id="3" name="Google Shape;1807;p23">
            <a:extLst>
              <a:ext uri="{FF2B5EF4-FFF2-40B4-BE49-F238E27FC236}">
                <a16:creationId xmlns:a16="http://schemas.microsoft.com/office/drawing/2014/main" id="{89FA3687-EC5D-1BD8-9C7B-4A050E6667DD}"/>
              </a:ext>
            </a:extLst>
          </p:cNvPr>
          <p:cNvSpPr/>
          <p:nvPr/>
        </p:nvSpPr>
        <p:spPr>
          <a:xfrm>
            <a:off x="4483785" y="1520030"/>
            <a:ext cx="3534346" cy="2359748"/>
          </a:xfrm>
          <a:prstGeom prst="rect">
            <a:avLst/>
          </a:prstGeom>
          <a:solidFill>
            <a:srgbClr val="7D7D7D">
              <a:lumMod val="20000"/>
              <a:lumOff val="80000"/>
            </a:srgbClr>
          </a:solidFill>
          <a:ln w="25400" cap="flat" cmpd="sng">
            <a:noFill/>
            <a:prstDash val="solid"/>
            <a:round/>
            <a:headEnd type="none" w="sm" len="sm"/>
            <a:tailEnd type="none" w="sm" len="sm"/>
          </a:ln>
        </p:spPr>
        <p:txBody>
          <a:bodyPr spcFirstLastPara="1" wrap="square" lIns="91425" tIns="45700" rIns="91425" bIns="45700" anchor="t" anchorCtr="0">
            <a:noAutofit/>
          </a:bodyPr>
          <a:lstStyle/>
          <a:p>
            <a:pPr marL="232410" marR="482600" lvl="0" indent="0" algn="just" defTabSz="914400" eaLnBrk="1" fontAlgn="auto" latinLnBrk="0" hangingPunct="1">
              <a:lnSpc>
                <a:spcPct val="100000"/>
              </a:lnSpc>
              <a:spcBef>
                <a:spcPts val="0"/>
              </a:spcBef>
              <a:spcAft>
                <a:spcPts val="0"/>
              </a:spcAft>
              <a:buClrTx/>
              <a:buSzTx/>
              <a:buFontTx/>
              <a:buNone/>
              <a:tabLst/>
              <a:defRPr/>
            </a:pPr>
            <a:r>
              <a:rPr kumimoji="0" lang="sr-Cyrl-RS" sz="1500" b="0" i="0" u="none" strike="noStrike" kern="0" cap="none" spc="0" normalizeH="0" baseline="0" noProof="0" dirty="0">
                <a:ln>
                  <a:noFill/>
                </a:ln>
                <a:solidFill>
                  <a:srgbClr val="000000"/>
                </a:solidFill>
                <a:effectLst/>
                <a:uLnTx/>
                <a:uFillTx/>
                <a:ea typeface="Arial"/>
                <a:cs typeface="Arial"/>
                <a:sym typeface="Arial"/>
              </a:rPr>
              <a:t>Један од</a:t>
            </a:r>
            <a:r>
              <a:rPr kumimoji="0" lang="sr-Cyrl-RS" sz="1500" b="0" i="0" u="none" strike="noStrike" kern="0" cap="none" spc="0" normalizeH="0" noProof="0" dirty="0">
                <a:ln>
                  <a:noFill/>
                </a:ln>
                <a:solidFill>
                  <a:srgbClr val="000000"/>
                </a:solidFill>
                <a:effectLst/>
                <a:uLnTx/>
                <a:uFillTx/>
                <a:ea typeface="Arial"/>
                <a:cs typeface="Arial"/>
                <a:sym typeface="Arial"/>
              </a:rPr>
              <a:t> значајних резултата претходних истраживања се односи на извршиоце преваре</a:t>
            </a:r>
            <a:r>
              <a:rPr kumimoji="0" lang="sr-Latn-RS" sz="1500" b="0" i="0" u="none" strike="noStrike" kern="0" cap="none" spc="0" normalizeH="0" baseline="0" noProof="0" dirty="0">
                <a:ln>
                  <a:noFill/>
                </a:ln>
                <a:solidFill>
                  <a:srgbClr val="000000"/>
                </a:solidFill>
                <a:effectLst/>
                <a:uLnTx/>
                <a:uFillTx/>
                <a:ea typeface="Arial"/>
                <a:cs typeface="Arial"/>
                <a:sym typeface="Arial"/>
              </a:rPr>
              <a:t>: </a:t>
            </a:r>
            <a:r>
              <a:rPr kumimoji="0" lang="sr-Cyrl-RS" sz="1500" b="0" i="0" u="none" strike="noStrike" kern="0" cap="none" spc="0" normalizeH="0" baseline="0" noProof="0" dirty="0">
                <a:ln>
                  <a:noFill/>
                </a:ln>
                <a:solidFill>
                  <a:srgbClr val="D04A02"/>
                </a:solidFill>
                <a:effectLst/>
                <a:uLnTx/>
                <a:uFillTx/>
                <a:ea typeface="Arial"/>
                <a:cs typeface="Arial"/>
                <a:sym typeface="Arial"/>
              </a:rPr>
              <a:t>у око </a:t>
            </a:r>
            <a:r>
              <a:rPr kumimoji="0" lang="sr-Latn-RS" sz="1500" b="0" i="0" u="none" strike="noStrike" kern="0" cap="none" spc="0" normalizeH="0" baseline="0" noProof="0" dirty="0">
                <a:ln>
                  <a:noFill/>
                </a:ln>
                <a:solidFill>
                  <a:srgbClr val="D04A02"/>
                </a:solidFill>
                <a:effectLst/>
                <a:uLnTx/>
                <a:uFillTx/>
                <a:ea typeface="Arial"/>
                <a:cs typeface="Arial"/>
                <a:sym typeface="Arial"/>
              </a:rPr>
              <a:t>30% </a:t>
            </a:r>
            <a:r>
              <a:rPr kumimoji="0" lang="sr-Cyrl-RS" sz="1500" b="0" i="0" u="none" strike="noStrike" kern="0" cap="none" spc="0" normalizeH="0" baseline="0" noProof="0" dirty="0">
                <a:ln>
                  <a:noFill/>
                </a:ln>
                <a:solidFill>
                  <a:srgbClr val="D04A02"/>
                </a:solidFill>
                <a:effectLst/>
                <a:uLnTx/>
                <a:uFillTx/>
                <a:ea typeface="Arial"/>
                <a:cs typeface="Arial"/>
                <a:sym typeface="Arial"/>
              </a:rPr>
              <a:t>случајева преваре</a:t>
            </a:r>
            <a:r>
              <a:rPr kumimoji="0" lang="sr-Cyrl-RS" sz="1500" b="0" i="0" u="none" strike="noStrike" kern="0" cap="none" spc="0" normalizeH="0" noProof="0" dirty="0">
                <a:ln>
                  <a:noFill/>
                </a:ln>
                <a:solidFill>
                  <a:srgbClr val="D04A02"/>
                </a:solidFill>
                <a:effectLst/>
                <a:uLnTx/>
                <a:uFillTx/>
                <a:ea typeface="Arial"/>
                <a:cs typeface="Arial"/>
                <a:sym typeface="Arial"/>
              </a:rPr>
              <a:t> су извршене од стране запослених </a:t>
            </a:r>
            <a:r>
              <a:rPr kumimoji="0" lang="sr-Cyrl-RS" sz="1500" b="0" i="0" u="none" strike="noStrike" kern="0" cap="none" spc="0" normalizeH="0" baseline="0" noProof="0" dirty="0">
                <a:ln>
                  <a:noFill/>
                </a:ln>
                <a:solidFill>
                  <a:srgbClr val="000000"/>
                </a:solidFill>
                <a:effectLst/>
                <a:uLnTx/>
                <a:uFillTx/>
                <a:ea typeface="Arial"/>
                <a:cs typeface="Arial"/>
                <a:sym typeface="Arial"/>
              </a:rPr>
              <a:t>у компанијама које су искусиле превару, а додатних 26% превара је извршено сарадњом интерних и екстерних извршилаца.</a:t>
            </a:r>
            <a:endParaRPr kumimoji="0" lang="sr-Latn-RS" sz="1500" b="0" i="0" u="none" strike="noStrike" kern="0" cap="none" spc="0" normalizeH="0" baseline="0" noProof="0" dirty="0">
              <a:ln>
                <a:noFill/>
              </a:ln>
              <a:solidFill>
                <a:srgbClr val="000000"/>
              </a:solidFill>
              <a:effectLst/>
              <a:uLnTx/>
              <a:uFillTx/>
              <a:ea typeface="Arial"/>
              <a:cs typeface="Arial"/>
              <a:sym typeface="Arial"/>
            </a:endParaRPr>
          </a:p>
        </p:txBody>
      </p:sp>
      <p:sp>
        <p:nvSpPr>
          <p:cNvPr id="6" name="Google Shape;1807;p23">
            <a:extLst>
              <a:ext uri="{FF2B5EF4-FFF2-40B4-BE49-F238E27FC236}">
                <a16:creationId xmlns:a16="http://schemas.microsoft.com/office/drawing/2014/main" id="{3E2F2EF2-30B0-7A96-8227-A324B11426F0}"/>
              </a:ext>
            </a:extLst>
          </p:cNvPr>
          <p:cNvSpPr/>
          <p:nvPr/>
        </p:nvSpPr>
        <p:spPr>
          <a:xfrm>
            <a:off x="8210825" y="1520030"/>
            <a:ext cx="3534346" cy="1670256"/>
          </a:xfrm>
          <a:prstGeom prst="rect">
            <a:avLst/>
          </a:prstGeom>
          <a:solidFill>
            <a:srgbClr val="7D7D7D">
              <a:lumMod val="20000"/>
              <a:lumOff val="80000"/>
            </a:srgbClr>
          </a:solidFill>
          <a:ln w="25400" cap="flat" cmpd="sng">
            <a:noFill/>
            <a:prstDash val="solid"/>
            <a:round/>
            <a:headEnd type="none" w="sm" len="sm"/>
            <a:tailEnd type="none" w="sm" len="sm"/>
          </a:ln>
        </p:spPr>
        <p:txBody>
          <a:bodyPr spcFirstLastPara="1" wrap="square" lIns="91425" tIns="45700" rIns="91425" bIns="45700" anchor="t" anchorCtr="0">
            <a:noAutofit/>
          </a:bodyPr>
          <a:lstStyle/>
          <a:p>
            <a:pPr marL="232410" marR="482600" lvl="0" indent="0" algn="just" defTabSz="914400" eaLnBrk="1" fontAlgn="auto" latinLnBrk="0" hangingPunct="1">
              <a:lnSpc>
                <a:spcPct val="100000"/>
              </a:lnSpc>
              <a:spcBef>
                <a:spcPts val="0"/>
              </a:spcBef>
              <a:spcAft>
                <a:spcPts val="0"/>
              </a:spcAft>
              <a:buClrTx/>
              <a:buSzTx/>
              <a:buFontTx/>
              <a:buNone/>
              <a:tabLst/>
              <a:defRPr/>
            </a:pPr>
            <a:r>
              <a:rPr kumimoji="0" lang="sr-Cyrl-RS" sz="1500" b="0" i="0" u="none" strike="noStrike" kern="0" cap="none" spc="0" normalizeH="0" baseline="0" noProof="0" dirty="0">
                <a:ln>
                  <a:noFill/>
                </a:ln>
                <a:solidFill>
                  <a:srgbClr val="000000"/>
                </a:solidFill>
                <a:effectLst/>
                <a:uLnTx/>
                <a:uFillTx/>
                <a:ea typeface="Arial"/>
                <a:cs typeface="Arial"/>
                <a:sym typeface="Arial"/>
              </a:rPr>
              <a:t>Најчешћи</a:t>
            </a:r>
            <a:r>
              <a:rPr kumimoji="0" lang="sr-Cyrl-RS" sz="1500" b="0" i="0" u="none" strike="noStrike" kern="0" cap="none" spc="0" normalizeH="0" noProof="0" dirty="0">
                <a:ln>
                  <a:noFill/>
                </a:ln>
                <a:solidFill>
                  <a:srgbClr val="000000"/>
                </a:solidFill>
                <a:effectLst/>
                <a:uLnTx/>
                <a:uFillTx/>
                <a:ea typeface="Arial"/>
                <a:cs typeface="Arial"/>
                <a:sym typeface="Arial"/>
              </a:rPr>
              <a:t> типови превара се и даље односе на сајбер криминал али су и проневера имовине, преваре у процесу набавке и продаје високо на листи. </a:t>
            </a:r>
            <a:endParaRPr kumimoji="0" lang="sr-Latn-RS" sz="1500" b="0" i="0" u="none" strike="noStrike" kern="0" cap="none" spc="0" normalizeH="0" baseline="0" noProof="0" dirty="0">
              <a:ln>
                <a:noFill/>
              </a:ln>
              <a:solidFill>
                <a:srgbClr val="000000"/>
              </a:solidFill>
              <a:effectLst/>
              <a:uLnTx/>
              <a:uFillTx/>
              <a:ea typeface="Arial"/>
              <a:cs typeface="Arial"/>
              <a:sym typeface="Arial"/>
            </a:endParaRPr>
          </a:p>
        </p:txBody>
      </p:sp>
      <p:pic>
        <p:nvPicPr>
          <p:cNvPr id="7" name="Picture 6">
            <a:extLst>
              <a:ext uri="{FF2B5EF4-FFF2-40B4-BE49-F238E27FC236}">
                <a16:creationId xmlns:a16="http://schemas.microsoft.com/office/drawing/2014/main" id="{A296A4AD-A012-F321-911C-F180CBD24318}"/>
              </a:ext>
            </a:extLst>
          </p:cNvPr>
          <p:cNvPicPr>
            <a:picLocks noChangeAspect="1"/>
          </p:cNvPicPr>
          <p:nvPr/>
        </p:nvPicPr>
        <p:blipFill>
          <a:blip r:embed="rId3"/>
          <a:stretch>
            <a:fillRect/>
          </a:stretch>
        </p:blipFill>
        <p:spPr>
          <a:xfrm>
            <a:off x="1100378" y="3315393"/>
            <a:ext cx="2847079" cy="3255888"/>
          </a:xfrm>
          <a:prstGeom prst="rect">
            <a:avLst/>
          </a:prstGeom>
        </p:spPr>
      </p:pic>
      <p:sp>
        <p:nvSpPr>
          <p:cNvPr id="8" name="object 21">
            <a:extLst>
              <a:ext uri="{FF2B5EF4-FFF2-40B4-BE49-F238E27FC236}">
                <a16:creationId xmlns:a16="http://schemas.microsoft.com/office/drawing/2014/main" id="{FA74AB4A-E401-DC0D-87CF-81933F354EE5}"/>
              </a:ext>
            </a:extLst>
          </p:cNvPr>
          <p:cNvSpPr/>
          <p:nvPr/>
        </p:nvSpPr>
        <p:spPr>
          <a:xfrm>
            <a:off x="6809962" y="4014690"/>
            <a:ext cx="964832" cy="309245"/>
          </a:xfrm>
          <a:custGeom>
            <a:avLst/>
            <a:gdLst/>
            <a:ahLst/>
            <a:cxnLst/>
            <a:rect l="l" t="t" r="r" b="b"/>
            <a:pathLst>
              <a:path w="1128395" h="309245">
                <a:moveTo>
                  <a:pt x="1128280" y="0"/>
                </a:moveTo>
                <a:lnTo>
                  <a:pt x="0" y="0"/>
                </a:lnTo>
                <a:lnTo>
                  <a:pt x="0" y="308736"/>
                </a:lnTo>
                <a:lnTo>
                  <a:pt x="1128280" y="308736"/>
                </a:lnTo>
                <a:lnTo>
                  <a:pt x="1128280" y="0"/>
                </a:lnTo>
                <a:close/>
              </a:path>
            </a:pathLst>
          </a:custGeom>
          <a:solidFill>
            <a:srgbClr val="FFB600"/>
          </a:solidFill>
        </p:spPr>
        <p:txBody>
          <a:bodyPr wrap="square" lIns="0" tIns="0" rIns="0" bIns="0" rtlCol="0"/>
          <a:lstStyle/>
          <a:p>
            <a:pPr algn="ctr"/>
            <a:r>
              <a:rPr lang="sr-Latn-RS" sz="1300" dirty="0">
                <a:solidFill>
                  <a:srgbClr val="000000"/>
                </a:solidFill>
                <a:latin typeface="Arial"/>
              </a:rPr>
              <a:t> </a:t>
            </a:r>
            <a:r>
              <a:rPr lang="en-US" sz="1300" dirty="0">
                <a:solidFill>
                  <a:srgbClr val="000000"/>
                </a:solidFill>
                <a:latin typeface="Arial"/>
              </a:rPr>
              <a:t>43</a:t>
            </a:r>
            <a:r>
              <a:rPr lang="sr-Latn-RS" sz="1300" dirty="0">
                <a:solidFill>
                  <a:srgbClr val="000000"/>
                </a:solidFill>
                <a:latin typeface="Arial"/>
              </a:rPr>
              <a:t>%</a:t>
            </a:r>
            <a:endParaRPr sz="1300" dirty="0">
              <a:solidFill>
                <a:srgbClr val="000000"/>
              </a:solidFill>
              <a:latin typeface="Arial"/>
            </a:endParaRPr>
          </a:p>
        </p:txBody>
      </p:sp>
      <p:sp>
        <p:nvSpPr>
          <p:cNvPr id="9" name="object 22">
            <a:extLst>
              <a:ext uri="{FF2B5EF4-FFF2-40B4-BE49-F238E27FC236}">
                <a16:creationId xmlns:a16="http://schemas.microsoft.com/office/drawing/2014/main" id="{E50B74AE-4624-7BAA-F340-E3AAE5CB3F73}"/>
              </a:ext>
            </a:extLst>
          </p:cNvPr>
          <p:cNvSpPr/>
          <p:nvPr/>
        </p:nvSpPr>
        <p:spPr>
          <a:xfrm>
            <a:off x="6816554" y="4740479"/>
            <a:ext cx="964832" cy="309245"/>
          </a:xfrm>
          <a:custGeom>
            <a:avLst/>
            <a:gdLst/>
            <a:ahLst/>
            <a:cxnLst/>
            <a:rect l="l" t="t" r="r" b="b"/>
            <a:pathLst>
              <a:path w="1070610" h="309245">
                <a:moveTo>
                  <a:pt x="1070267" y="0"/>
                </a:moveTo>
                <a:lnTo>
                  <a:pt x="0" y="0"/>
                </a:lnTo>
                <a:lnTo>
                  <a:pt x="0" y="308736"/>
                </a:lnTo>
                <a:lnTo>
                  <a:pt x="1070267" y="308736"/>
                </a:lnTo>
                <a:lnTo>
                  <a:pt x="1070267" y="0"/>
                </a:lnTo>
                <a:close/>
              </a:path>
            </a:pathLst>
          </a:custGeom>
          <a:solidFill>
            <a:srgbClr val="FFB600"/>
          </a:solidFill>
        </p:spPr>
        <p:txBody>
          <a:bodyPr wrap="square" lIns="0" tIns="0" rIns="0" bIns="0" rtlCol="0"/>
          <a:lstStyle/>
          <a:p>
            <a:pPr algn="ctr"/>
            <a:r>
              <a:rPr lang="sr-Latn-RS" sz="1300" dirty="0">
                <a:solidFill>
                  <a:srgbClr val="000000"/>
                </a:solidFill>
                <a:latin typeface="Arial"/>
              </a:rPr>
              <a:t>3</a:t>
            </a:r>
            <a:r>
              <a:rPr lang="en-US" sz="1300" dirty="0">
                <a:solidFill>
                  <a:srgbClr val="000000"/>
                </a:solidFill>
                <a:latin typeface="Arial"/>
              </a:rPr>
              <a:t>1</a:t>
            </a:r>
            <a:r>
              <a:rPr lang="sr-Latn-RS" sz="1300" dirty="0">
                <a:solidFill>
                  <a:srgbClr val="000000"/>
                </a:solidFill>
                <a:latin typeface="Arial"/>
              </a:rPr>
              <a:t>%</a:t>
            </a:r>
            <a:endParaRPr sz="1300" dirty="0">
              <a:solidFill>
                <a:srgbClr val="000000"/>
              </a:solidFill>
              <a:latin typeface="Arial"/>
            </a:endParaRPr>
          </a:p>
        </p:txBody>
      </p:sp>
      <p:sp>
        <p:nvSpPr>
          <p:cNvPr id="10" name="object 23">
            <a:extLst>
              <a:ext uri="{FF2B5EF4-FFF2-40B4-BE49-F238E27FC236}">
                <a16:creationId xmlns:a16="http://schemas.microsoft.com/office/drawing/2014/main" id="{9E1BCAD2-C5F2-9879-E2A1-B549D3984DC7}"/>
              </a:ext>
            </a:extLst>
          </p:cNvPr>
          <p:cNvSpPr/>
          <p:nvPr/>
        </p:nvSpPr>
        <p:spPr>
          <a:xfrm>
            <a:off x="6809961" y="5435924"/>
            <a:ext cx="964833" cy="309245"/>
          </a:xfrm>
          <a:custGeom>
            <a:avLst/>
            <a:gdLst/>
            <a:ahLst/>
            <a:cxnLst/>
            <a:rect l="l" t="t" r="r" b="b"/>
            <a:pathLst>
              <a:path w="579119" h="309245">
                <a:moveTo>
                  <a:pt x="578637" y="0"/>
                </a:moveTo>
                <a:lnTo>
                  <a:pt x="0" y="0"/>
                </a:lnTo>
                <a:lnTo>
                  <a:pt x="0" y="308737"/>
                </a:lnTo>
                <a:lnTo>
                  <a:pt x="578637" y="308737"/>
                </a:lnTo>
                <a:lnTo>
                  <a:pt x="578637" y="0"/>
                </a:lnTo>
                <a:close/>
              </a:path>
            </a:pathLst>
          </a:custGeom>
          <a:solidFill>
            <a:srgbClr val="FFB600"/>
          </a:solidFill>
        </p:spPr>
        <p:txBody>
          <a:bodyPr wrap="square" lIns="0" tIns="0" rIns="0" bIns="0" rtlCol="0"/>
          <a:lstStyle/>
          <a:p>
            <a:r>
              <a:rPr lang="sr-Latn-RS" sz="1300" dirty="0">
                <a:solidFill>
                  <a:srgbClr val="000000"/>
                </a:solidFill>
                <a:latin typeface="Arial"/>
              </a:rPr>
              <a:t>        2</a:t>
            </a:r>
            <a:r>
              <a:rPr lang="en-US" sz="1300" dirty="0">
                <a:solidFill>
                  <a:srgbClr val="000000"/>
                </a:solidFill>
                <a:latin typeface="Arial"/>
              </a:rPr>
              <a:t>6</a:t>
            </a:r>
            <a:r>
              <a:rPr lang="sr-Latn-RS" sz="1300" dirty="0">
                <a:solidFill>
                  <a:srgbClr val="000000"/>
                </a:solidFill>
                <a:latin typeface="Arial"/>
              </a:rPr>
              <a:t>%</a:t>
            </a:r>
            <a:endParaRPr sz="1300" dirty="0">
              <a:solidFill>
                <a:srgbClr val="000000"/>
              </a:solidFill>
              <a:latin typeface="Arial"/>
            </a:endParaRPr>
          </a:p>
        </p:txBody>
      </p:sp>
      <p:pic>
        <p:nvPicPr>
          <p:cNvPr id="11" name="Graphic 10" descr="User with solid fill">
            <a:extLst>
              <a:ext uri="{FF2B5EF4-FFF2-40B4-BE49-F238E27FC236}">
                <a16:creationId xmlns:a16="http://schemas.microsoft.com/office/drawing/2014/main" id="{55D0A73A-AC88-31E6-92AA-6766BFCD8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3286" y="3819332"/>
            <a:ext cx="657595" cy="657595"/>
          </a:xfrm>
          <a:prstGeom prst="rect">
            <a:avLst/>
          </a:prstGeom>
        </p:spPr>
      </p:pic>
      <p:pic>
        <p:nvPicPr>
          <p:cNvPr id="12" name="Graphic 11" descr="User outline">
            <a:extLst>
              <a:ext uri="{FF2B5EF4-FFF2-40B4-BE49-F238E27FC236}">
                <a16:creationId xmlns:a16="http://schemas.microsoft.com/office/drawing/2014/main" id="{3A2E837C-03DB-A36D-8DD6-C6C3D6055A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83785" y="4511191"/>
            <a:ext cx="736595" cy="736595"/>
          </a:xfrm>
          <a:prstGeom prst="rect">
            <a:avLst/>
          </a:prstGeom>
        </p:spPr>
      </p:pic>
      <p:sp>
        <p:nvSpPr>
          <p:cNvPr id="13" name="TextBox 12">
            <a:extLst>
              <a:ext uri="{FF2B5EF4-FFF2-40B4-BE49-F238E27FC236}">
                <a16:creationId xmlns:a16="http://schemas.microsoft.com/office/drawing/2014/main" id="{B270115D-E2A2-DFFD-398F-A381C4A93FCA}"/>
              </a:ext>
            </a:extLst>
          </p:cNvPr>
          <p:cNvSpPr txBox="1"/>
          <p:nvPr/>
        </p:nvSpPr>
        <p:spPr>
          <a:xfrm>
            <a:off x="5227536" y="4000331"/>
            <a:ext cx="1752714" cy="292388"/>
          </a:xfrm>
          <a:prstGeom prst="rect">
            <a:avLst/>
          </a:prstGeom>
          <a:noFill/>
        </p:spPr>
        <p:txBody>
          <a:bodyPr wrap="square" rtlCol="0">
            <a:spAutoFit/>
          </a:bodyPr>
          <a:lstStyle/>
          <a:p>
            <a:r>
              <a:rPr lang="sr-Cyrl-RS" sz="1300" dirty="0">
                <a:solidFill>
                  <a:srgbClr val="000000"/>
                </a:solidFill>
                <a:latin typeface="Arial"/>
              </a:rPr>
              <a:t>Екстерни учесници</a:t>
            </a:r>
            <a:endParaRPr lang="en-GB" sz="1300" dirty="0">
              <a:solidFill>
                <a:srgbClr val="000000"/>
              </a:solidFill>
              <a:latin typeface="Arial"/>
            </a:endParaRPr>
          </a:p>
        </p:txBody>
      </p:sp>
      <p:sp>
        <p:nvSpPr>
          <p:cNvPr id="14" name="TextBox 13">
            <a:extLst>
              <a:ext uri="{FF2B5EF4-FFF2-40B4-BE49-F238E27FC236}">
                <a16:creationId xmlns:a16="http://schemas.microsoft.com/office/drawing/2014/main" id="{0A2367F6-4B4F-FECD-474A-03F3657BF56B}"/>
              </a:ext>
            </a:extLst>
          </p:cNvPr>
          <p:cNvSpPr txBox="1"/>
          <p:nvPr/>
        </p:nvSpPr>
        <p:spPr>
          <a:xfrm>
            <a:off x="5227536" y="4795439"/>
            <a:ext cx="2045521" cy="292388"/>
          </a:xfrm>
          <a:prstGeom prst="rect">
            <a:avLst/>
          </a:prstGeom>
          <a:noFill/>
        </p:spPr>
        <p:txBody>
          <a:bodyPr wrap="square" rtlCol="0">
            <a:spAutoFit/>
          </a:bodyPr>
          <a:lstStyle/>
          <a:p>
            <a:r>
              <a:rPr lang="sr-Cyrl-RS" sz="1300" dirty="0">
                <a:solidFill>
                  <a:srgbClr val="000000"/>
                </a:solidFill>
                <a:latin typeface="Arial"/>
              </a:rPr>
              <a:t>Интерни учесници</a:t>
            </a:r>
            <a:endParaRPr lang="en-GB" sz="1300" dirty="0">
              <a:solidFill>
                <a:srgbClr val="000000"/>
              </a:solidFill>
              <a:latin typeface="Arial"/>
            </a:endParaRPr>
          </a:p>
        </p:txBody>
      </p:sp>
      <p:sp>
        <p:nvSpPr>
          <p:cNvPr id="15" name="TextBox 14">
            <a:extLst>
              <a:ext uri="{FF2B5EF4-FFF2-40B4-BE49-F238E27FC236}">
                <a16:creationId xmlns:a16="http://schemas.microsoft.com/office/drawing/2014/main" id="{8D7FBBE6-ABE8-7728-2DDF-C0E38E5457FA}"/>
              </a:ext>
            </a:extLst>
          </p:cNvPr>
          <p:cNvSpPr txBox="1"/>
          <p:nvPr/>
        </p:nvSpPr>
        <p:spPr>
          <a:xfrm>
            <a:off x="5235156" y="5392381"/>
            <a:ext cx="1574806" cy="892552"/>
          </a:xfrm>
          <a:prstGeom prst="rect">
            <a:avLst/>
          </a:prstGeom>
          <a:noFill/>
        </p:spPr>
        <p:txBody>
          <a:bodyPr wrap="square" rtlCol="0">
            <a:spAutoFit/>
          </a:bodyPr>
          <a:lstStyle/>
          <a:p>
            <a:r>
              <a:rPr lang="sr-Cyrl-RS" sz="1300" dirty="0">
                <a:solidFill>
                  <a:srgbClr val="000000"/>
                </a:solidFill>
                <a:latin typeface="Arial"/>
              </a:rPr>
              <a:t>Веза између интерних и </a:t>
            </a:r>
            <a:r>
              <a:rPr lang="sr-Cyrl-RS" sz="1300">
                <a:solidFill>
                  <a:srgbClr val="000000"/>
                </a:solidFill>
                <a:latin typeface="Arial"/>
              </a:rPr>
              <a:t>екстерних учесника</a:t>
            </a:r>
          </a:p>
        </p:txBody>
      </p:sp>
      <p:pic>
        <p:nvPicPr>
          <p:cNvPr id="16" name="Graphic 15" descr="Handshake with solid fill">
            <a:extLst>
              <a:ext uri="{FF2B5EF4-FFF2-40B4-BE49-F238E27FC236}">
                <a16:creationId xmlns:a16="http://schemas.microsoft.com/office/drawing/2014/main" id="{CDF59BD4-9FCC-1830-D789-47A1EAF36A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18351" y="5337970"/>
            <a:ext cx="867461" cy="867461"/>
          </a:xfrm>
          <a:prstGeom prst="rect">
            <a:avLst/>
          </a:prstGeom>
        </p:spPr>
      </p:pic>
      <p:pic>
        <p:nvPicPr>
          <p:cNvPr id="17" name="Picture 16">
            <a:extLst>
              <a:ext uri="{FF2B5EF4-FFF2-40B4-BE49-F238E27FC236}">
                <a16:creationId xmlns:a16="http://schemas.microsoft.com/office/drawing/2014/main" id="{B351E647-E49F-244D-D687-939A67D630B0}"/>
              </a:ext>
            </a:extLst>
          </p:cNvPr>
          <p:cNvPicPr>
            <a:picLocks noChangeAspect="1"/>
          </p:cNvPicPr>
          <p:nvPr/>
        </p:nvPicPr>
        <p:blipFill>
          <a:blip r:embed="rId10"/>
          <a:stretch>
            <a:fillRect/>
          </a:stretch>
        </p:blipFill>
        <p:spPr>
          <a:xfrm>
            <a:off x="8258777" y="3315393"/>
            <a:ext cx="3438442" cy="3115326"/>
          </a:xfrm>
          <a:prstGeom prst="rect">
            <a:avLst/>
          </a:prstGeom>
        </p:spPr>
      </p:pic>
    </p:spTree>
    <p:extLst>
      <p:ext uri="{BB962C8B-B14F-4D97-AF65-F5344CB8AC3E}">
        <p14:creationId xmlns:p14="http://schemas.microsoft.com/office/powerpoint/2010/main" val="247053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B52F2C-8F05-F8F8-17EA-ADC9FD18271D}"/>
              </a:ext>
            </a:extLst>
          </p:cNvPr>
          <p:cNvSpPr>
            <a:spLocks noGrp="1"/>
          </p:cNvSpPr>
          <p:nvPr>
            <p:ph type="body" sz="quarter" idx="13"/>
          </p:nvPr>
        </p:nvSpPr>
        <p:spPr>
          <a:xfrm>
            <a:off x="557939" y="633693"/>
            <a:ext cx="11224485" cy="590931"/>
          </a:xfrm>
          <a:solidFill>
            <a:srgbClr val="002060"/>
          </a:solidFill>
          <a:effectLst>
            <a:outerShdw blurRad="50800" dist="38100" dir="2700000" algn="tl" rotWithShape="0">
              <a:prstClr val="black">
                <a:alpha val="40000"/>
              </a:prstClr>
            </a:outerShdw>
          </a:effectLst>
        </p:spPr>
        <p:txBody>
          <a:bodyPr/>
          <a:lstStyle/>
          <a:p>
            <a:pPr algn="ctr"/>
            <a:r>
              <a:rPr lang="sr-Cyrl-RS" dirty="0">
                <a:solidFill>
                  <a:schemeClr val="bg1"/>
                </a:solidFill>
                <a:latin typeface="+mn-lt"/>
              </a:rPr>
              <a:t>Најчешћи облици превара и њихови чести симптоми</a:t>
            </a:r>
            <a:endParaRPr lang="en-US" dirty="0">
              <a:solidFill>
                <a:schemeClr val="bg1"/>
              </a:solidFill>
              <a:latin typeface="+mn-lt"/>
            </a:endParaRPr>
          </a:p>
        </p:txBody>
      </p:sp>
      <p:sp>
        <p:nvSpPr>
          <p:cNvPr id="5" name="Content Placeholder 2">
            <a:extLst>
              <a:ext uri="{FF2B5EF4-FFF2-40B4-BE49-F238E27FC236}">
                <a16:creationId xmlns:a16="http://schemas.microsoft.com/office/drawing/2014/main" id="{33B32B7E-BF04-5904-9277-C468E8FC83B9}"/>
              </a:ext>
            </a:extLst>
          </p:cNvPr>
          <p:cNvSpPr txBox="1">
            <a:spLocks/>
          </p:cNvSpPr>
          <p:nvPr/>
        </p:nvSpPr>
        <p:spPr>
          <a:xfrm>
            <a:off x="743607" y="1409700"/>
            <a:ext cx="11038818" cy="4699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r-Cyrl-RS" sz="2000" dirty="0">
              <a:ea typeface="Verdana" panose="020B0604030504040204" pitchFamily="34" charset="0"/>
            </a:endParaRPr>
          </a:p>
        </p:txBody>
      </p:sp>
      <p:grpSp>
        <p:nvGrpSpPr>
          <p:cNvPr id="7" name="Group 6">
            <a:extLst>
              <a:ext uri="{FF2B5EF4-FFF2-40B4-BE49-F238E27FC236}">
                <a16:creationId xmlns:a16="http://schemas.microsoft.com/office/drawing/2014/main" id="{1DF690EE-FBE4-E667-ACAC-90D9F13FFA72}"/>
              </a:ext>
            </a:extLst>
          </p:cNvPr>
          <p:cNvGrpSpPr/>
          <p:nvPr/>
        </p:nvGrpSpPr>
        <p:grpSpPr>
          <a:xfrm>
            <a:off x="315841" y="1409700"/>
            <a:ext cx="11022026" cy="1800542"/>
            <a:chOff x="231592" y="1029271"/>
            <a:chExt cx="11022026" cy="1800542"/>
          </a:xfrm>
        </p:grpSpPr>
        <p:sp>
          <p:nvSpPr>
            <p:cNvPr id="8" name="Google Shape;1917;gcddd3249fb_13_300">
              <a:extLst>
                <a:ext uri="{FF2B5EF4-FFF2-40B4-BE49-F238E27FC236}">
                  <a16:creationId xmlns:a16="http://schemas.microsoft.com/office/drawing/2014/main" id="{9D3066DA-83AF-7618-86AC-7D7F92A34D5E}"/>
                </a:ext>
              </a:extLst>
            </p:cNvPr>
            <p:cNvSpPr/>
            <p:nvPr/>
          </p:nvSpPr>
          <p:spPr>
            <a:xfrm>
              <a:off x="231592" y="1029271"/>
              <a:ext cx="3419700" cy="258900"/>
            </a:xfrm>
            <a:prstGeom prst="rect">
              <a:avLst/>
            </a:prstGeom>
            <a:noFill/>
            <a:ln>
              <a:noFill/>
            </a:ln>
          </p:spPr>
          <p:txBody>
            <a:bodyPr spcFirstLastPara="1" wrap="square" lIns="0" tIns="0" rIns="0" bIns="0" anchor="b"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600"/>
                <a:buFont typeface="Arial"/>
                <a:buNone/>
                <a:tabLst/>
                <a:defRPr/>
              </a:pPr>
              <a:r>
                <a:rPr kumimoji="0" lang="sr-Cyrl-RS" sz="1600" b="1" i="0" u="none" strike="noStrike" kern="0" cap="none" spc="0" normalizeH="0" baseline="0" noProof="0" dirty="0">
                  <a:ln>
                    <a:noFill/>
                  </a:ln>
                  <a:solidFill>
                    <a:srgbClr val="D04A02"/>
                  </a:solidFill>
                  <a:effectLst/>
                  <a:uLnTx/>
                  <a:uFillTx/>
                  <a:ea typeface="Arial"/>
                  <a:cs typeface="Arial"/>
                  <a:sym typeface="Arial"/>
                </a:rPr>
                <a:t>Мито и корупција</a:t>
              </a:r>
              <a:endParaRPr kumimoji="0" sz="1600" b="0" i="0" u="none" strike="noStrike" kern="0" cap="none" spc="0" normalizeH="0" baseline="0" noProof="0" dirty="0">
                <a:ln>
                  <a:noFill/>
                </a:ln>
                <a:solidFill>
                  <a:srgbClr val="D04A02"/>
                </a:solidFill>
                <a:effectLst/>
                <a:uLnTx/>
                <a:uFillTx/>
                <a:ea typeface="Arial"/>
                <a:cs typeface="Arial"/>
                <a:sym typeface="Arial"/>
              </a:endParaRPr>
            </a:p>
          </p:txBody>
        </p:sp>
        <p:sp>
          <p:nvSpPr>
            <p:cNvPr id="9" name="Google Shape;1918;gcddd3249fb_13_300">
              <a:extLst>
                <a:ext uri="{FF2B5EF4-FFF2-40B4-BE49-F238E27FC236}">
                  <a16:creationId xmlns:a16="http://schemas.microsoft.com/office/drawing/2014/main" id="{717DF622-32D4-6C92-7AA6-3AF41E364804}"/>
                </a:ext>
              </a:extLst>
            </p:cNvPr>
            <p:cNvSpPr/>
            <p:nvPr/>
          </p:nvSpPr>
          <p:spPr>
            <a:xfrm>
              <a:off x="3976816" y="1029271"/>
              <a:ext cx="3545400" cy="258900"/>
            </a:xfrm>
            <a:prstGeom prst="rect">
              <a:avLst/>
            </a:prstGeom>
            <a:noFill/>
            <a:ln>
              <a:noFill/>
            </a:ln>
          </p:spPr>
          <p:txBody>
            <a:bodyPr spcFirstLastPara="1" wrap="square" lIns="0" tIns="0" rIns="0" bIns="0" anchor="b"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600"/>
                <a:buFont typeface="Arial"/>
                <a:buNone/>
                <a:tabLst/>
                <a:defRPr/>
              </a:pPr>
              <a:r>
                <a:rPr kumimoji="0" lang="sr-Cyrl-RS" sz="1600" b="1" i="0" u="none" strike="noStrike" kern="0" cap="none" spc="0" normalizeH="0" baseline="0" noProof="0" dirty="0">
                  <a:ln>
                    <a:noFill/>
                  </a:ln>
                  <a:solidFill>
                    <a:srgbClr val="FFB600"/>
                  </a:solidFill>
                  <a:effectLst/>
                  <a:uLnTx/>
                  <a:uFillTx/>
                  <a:ea typeface="Arial"/>
                  <a:cs typeface="Arial"/>
                  <a:sym typeface="Arial"/>
                </a:rPr>
                <a:t>Злоупотреба имовине</a:t>
              </a:r>
              <a:endParaRPr kumimoji="0" sz="1600" b="0" i="0" u="none" strike="noStrike" kern="0" cap="none" spc="0" normalizeH="0" baseline="0" noProof="0" dirty="0">
                <a:ln>
                  <a:noFill/>
                </a:ln>
                <a:solidFill>
                  <a:srgbClr val="FFB600"/>
                </a:solidFill>
                <a:effectLst/>
                <a:uLnTx/>
                <a:uFillTx/>
                <a:ea typeface="Arial"/>
                <a:cs typeface="Arial"/>
                <a:sym typeface="Arial"/>
              </a:endParaRPr>
            </a:p>
          </p:txBody>
        </p:sp>
        <p:sp>
          <p:nvSpPr>
            <p:cNvPr id="10" name="Google Shape;1919;gcddd3249fb_13_300">
              <a:extLst>
                <a:ext uri="{FF2B5EF4-FFF2-40B4-BE49-F238E27FC236}">
                  <a16:creationId xmlns:a16="http://schemas.microsoft.com/office/drawing/2014/main" id="{EB8D8AF3-925A-C1B5-B580-055EFDD7CA07}"/>
                </a:ext>
              </a:extLst>
            </p:cNvPr>
            <p:cNvSpPr/>
            <p:nvPr/>
          </p:nvSpPr>
          <p:spPr>
            <a:xfrm>
              <a:off x="7833918" y="1029271"/>
              <a:ext cx="3419700" cy="258900"/>
            </a:xfrm>
            <a:prstGeom prst="rect">
              <a:avLst/>
            </a:prstGeom>
            <a:noFill/>
            <a:ln>
              <a:noFill/>
            </a:ln>
          </p:spPr>
          <p:txBody>
            <a:bodyPr spcFirstLastPara="1" wrap="square" lIns="0" tIns="0" rIns="0" bIns="0" anchor="b"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600"/>
                <a:buFont typeface="Arial"/>
                <a:buNone/>
                <a:tabLst/>
                <a:defRPr/>
              </a:pPr>
              <a:r>
                <a:rPr kumimoji="0" lang="sr-Cyrl-RS" sz="1600" b="1" i="0" u="none" strike="noStrike" kern="0" cap="none" spc="0" normalizeH="0" baseline="0" noProof="0" dirty="0">
                  <a:ln>
                    <a:noFill/>
                  </a:ln>
                  <a:solidFill>
                    <a:srgbClr val="E0301E"/>
                  </a:solidFill>
                  <a:effectLst/>
                  <a:uLnTx/>
                  <a:uFillTx/>
                  <a:ea typeface="Arial"/>
                  <a:cs typeface="Arial"/>
                  <a:sym typeface="Arial"/>
                </a:rPr>
                <a:t>Рачуноводствене проневере</a:t>
              </a:r>
              <a:endParaRPr kumimoji="0" sz="1200" b="1" i="0" u="none" strike="noStrike" kern="0" cap="none" spc="0" normalizeH="0" baseline="0" noProof="0" dirty="0">
                <a:ln>
                  <a:noFill/>
                </a:ln>
                <a:solidFill>
                  <a:srgbClr val="E0301E"/>
                </a:solidFill>
                <a:effectLst/>
                <a:uLnTx/>
                <a:uFillTx/>
                <a:ea typeface="Arial"/>
                <a:cs typeface="Arial"/>
                <a:sym typeface="Arial"/>
              </a:endParaRPr>
            </a:p>
          </p:txBody>
        </p:sp>
        <p:sp>
          <p:nvSpPr>
            <p:cNvPr id="11" name="Google Shape;1920;gcddd3249fb_13_300">
              <a:extLst>
                <a:ext uri="{FF2B5EF4-FFF2-40B4-BE49-F238E27FC236}">
                  <a16:creationId xmlns:a16="http://schemas.microsoft.com/office/drawing/2014/main" id="{62DE43A1-EC72-9EE6-F181-AA48683F3B9E}"/>
                </a:ext>
              </a:extLst>
            </p:cNvPr>
            <p:cNvSpPr/>
            <p:nvPr/>
          </p:nvSpPr>
          <p:spPr>
            <a:xfrm>
              <a:off x="5005208" y="1354848"/>
              <a:ext cx="1474800" cy="1474800"/>
            </a:xfrm>
            <a:prstGeom prst="frame">
              <a:avLst>
                <a:gd name="adj1" fmla="val 14698"/>
              </a:avLst>
            </a:prstGeom>
            <a:solidFill>
              <a:srgbClr val="DEDEDE"/>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ea typeface="Arial"/>
                <a:cs typeface="Arial"/>
                <a:sym typeface="Arial"/>
              </a:endParaRPr>
            </a:p>
          </p:txBody>
        </p:sp>
        <p:sp>
          <p:nvSpPr>
            <p:cNvPr id="12" name="Google Shape;1921;gcddd3249fb_13_300">
              <a:extLst>
                <a:ext uri="{FF2B5EF4-FFF2-40B4-BE49-F238E27FC236}">
                  <a16:creationId xmlns:a16="http://schemas.microsoft.com/office/drawing/2014/main" id="{25F8F260-4838-9A1A-B03D-153EFC52F09B}"/>
                </a:ext>
              </a:extLst>
            </p:cNvPr>
            <p:cNvSpPr/>
            <p:nvPr/>
          </p:nvSpPr>
          <p:spPr>
            <a:xfrm>
              <a:off x="8802046" y="1354848"/>
              <a:ext cx="1474800" cy="1474800"/>
            </a:xfrm>
            <a:prstGeom prst="frame">
              <a:avLst>
                <a:gd name="adj1" fmla="val 14698"/>
              </a:avLst>
            </a:prstGeom>
            <a:solidFill>
              <a:srgbClr val="DEDEDE"/>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ea typeface="Arial"/>
                <a:cs typeface="Arial"/>
                <a:sym typeface="Arial"/>
              </a:endParaRPr>
            </a:p>
          </p:txBody>
        </p:sp>
        <p:grpSp>
          <p:nvGrpSpPr>
            <p:cNvPr id="13" name="Google Shape;1923;gcddd3249fb_13_300">
              <a:extLst>
                <a:ext uri="{FF2B5EF4-FFF2-40B4-BE49-F238E27FC236}">
                  <a16:creationId xmlns:a16="http://schemas.microsoft.com/office/drawing/2014/main" id="{F94E1973-096D-3AC5-8BFD-112EB8557553}"/>
                </a:ext>
              </a:extLst>
            </p:cNvPr>
            <p:cNvGrpSpPr/>
            <p:nvPr/>
          </p:nvGrpSpPr>
          <p:grpSpPr>
            <a:xfrm>
              <a:off x="5346721" y="1693756"/>
              <a:ext cx="796945" cy="796945"/>
              <a:chOff x="4504932" y="3159871"/>
              <a:chExt cx="457200" cy="457200"/>
            </a:xfrm>
          </p:grpSpPr>
          <p:sp>
            <p:nvSpPr>
              <p:cNvPr id="19" name="Google Shape;1924;gcddd3249fb_13_300">
                <a:extLst>
                  <a:ext uri="{FF2B5EF4-FFF2-40B4-BE49-F238E27FC236}">
                    <a16:creationId xmlns:a16="http://schemas.microsoft.com/office/drawing/2014/main" id="{A173EBAE-74BF-38D9-8451-8F717C72C363}"/>
                  </a:ext>
                </a:extLst>
              </p:cNvPr>
              <p:cNvSpPr/>
              <p:nvPr/>
            </p:nvSpPr>
            <p:spPr>
              <a:xfrm>
                <a:off x="4504932" y="3159871"/>
                <a:ext cx="457200" cy="457200"/>
              </a:xfrm>
              <a:custGeom>
                <a:avLst/>
                <a:gdLst/>
                <a:ahLst/>
                <a:cxnLst/>
                <a:rect l="l" t="t" r="r" b="b"/>
                <a:pathLst>
                  <a:path w="457200" h="457200" extrusionOk="0">
                    <a:moveTo>
                      <a:pt x="0" y="0"/>
                    </a:moveTo>
                    <a:lnTo>
                      <a:pt x="0" y="457200"/>
                    </a:lnTo>
                    <a:lnTo>
                      <a:pt x="457200" y="457200"/>
                    </a:lnTo>
                    <a:lnTo>
                      <a:pt x="457200" y="0"/>
                    </a:lnTo>
                    <a:close/>
                    <a:moveTo>
                      <a:pt x="267494" y="19050"/>
                    </a:moveTo>
                    <a:cubicBezTo>
                      <a:pt x="268598" y="39749"/>
                      <a:pt x="272060" y="60255"/>
                      <a:pt x="277813" y="80169"/>
                    </a:cubicBezTo>
                    <a:cubicBezTo>
                      <a:pt x="290513" y="125413"/>
                      <a:pt x="315119" y="158750"/>
                      <a:pt x="349250" y="175419"/>
                    </a:cubicBezTo>
                    <a:lnTo>
                      <a:pt x="357981" y="180181"/>
                    </a:lnTo>
                    <a:lnTo>
                      <a:pt x="365919" y="161925"/>
                    </a:lnTo>
                    <a:lnTo>
                      <a:pt x="396875" y="215900"/>
                    </a:lnTo>
                    <a:lnTo>
                      <a:pt x="335756" y="234950"/>
                    </a:lnTo>
                    <a:lnTo>
                      <a:pt x="343694" y="217488"/>
                    </a:lnTo>
                    <a:lnTo>
                      <a:pt x="333375" y="213519"/>
                    </a:lnTo>
                    <a:cubicBezTo>
                      <a:pt x="317496" y="207021"/>
                      <a:pt x="302954" y="197646"/>
                      <a:pt x="290481" y="185865"/>
                    </a:cubicBezTo>
                    <a:cubicBezTo>
                      <a:pt x="293037" y="178656"/>
                      <a:pt x="294347" y="171065"/>
                      <a:pt x="294354" y="163417"/>
                    </a:cubicBezTo>
                    <a:cubicBezTo>
                      <a:pt x="294712" y="130748"/>
                      <a:pt x="270535" y="102994"/>
                      <a:pt x="238125" y="98870"/>
                    </a:cubicBezTo>
                    <a:cubicBezTo>
                      <a:pt x="230659" y="72924"/>
                      <a:pt x="226917" y="46049"/>
                      <a:pt x="227013" y="19050"/>
                    </a:cubicBezTo>
                    <a:close/>
                    <a:moveTo>
                      <a:pt x="263525" y="325438"/>
                    </a:moveTo>
                    <a:lnTo>
                      <a:pt x="227806" y="374650"/>
                    </a:lnTo>
                    <a:lnTo>
                      <a:pt x="192088" y="325438"/>
                    </a:lnTo>
                    <a:lnTo>
                      <a:pt x="210344" y="325438"/>
                    </a:lnTo>
                    <a:lnTo>
                      <a:pt x="210344" y="227013"/>
                    </a:lnTo>
                    <a:cubicBezTo>
                      <a:pt x="216520" y="228889"/>
                      <a:pt x="222939" y="229841"/>
                      <a:pt x="229394" y="229838"/>
                    </a:cubicBezTo>
                    <a:cubicBezTo>
                      <a:pt x="234753" y="229813"/>
                      <a:pt x="240087" y="229108"/>
                      <a:pt x="245269" y="227743"/>
                    </a:cubicBezTo>
                    <a:lnTo>
                      <a:pt x="245269" y="325438"/>
                    </a:lnTo>
                    <a:close/>
                    <a:moveTo>
                      <a:pt x="245269" y="207264"/>
                    </a:moveTo>
                    <a:cubicBezTo>
                      <a:pt x="240221" y="209301"/>
                      <a:pt x="234837" y="210377"/>
                      <a:pt x="229394" y="210439"/>
                    </a:cubicBezTo>
                    <a:cubicBezTo>
                      <a:pt x="222840" y="210459"/>
                      <a:pt x="216353" y="209118"/>
                      <a:pt x="210344" y="206502"/>
                    </a:cubicBezTo>
                    <a:cubicBezTo>
                      <a:pt x="195692" y="200069"/>
                      <a:pt x="185361" y="186574"/>
                      <a:pt x="182975" y="170752"/>
                    </a:cubicBezTo>
                    <a:cubicBezTo>
                      <a:pt x="182597" y="168357"/>
                      <a:pt x="182396" y="165937"/>
                      <a:pt x="182372" y="163513"/>
                    </a:cubicBezTo>
                    <a:cubicBezTo>
                      <a:pt x="182252" y="143485"/>
                      <a:pt x="194907" y="125607"/>
                      <a:pt x="213836" y="119063"/>
                    </a:cubicBezTo>
                    <a:cubicBezTo>
                      <a:pt x="218801" y="117350"/>
                      <a:pt x="224015" y="116470"/>
                      <a:pt x="229267" y="116459"/>
                    </a:cubicBezTo>
                    <a:cubicBezTo>
                      <a:pt x="234709" y="116531"/>
                      <a:pt x="240091" y="117607"/>
                      <a:pt x="245142" y="119634"/>
                    </a:cubicBezTo>
                    <a:cubicBezTo>
                      <a:pt x="263088" y="126791"/>
                      <a:pt x="274835" y="144192"/>
                      <a:pt x="274765" y="163513"/>
                    </a:cubicBezTo>
                    <a:cubicBezTo>
                      <a:pt x="274744" y="165401"/>
                      <a:pt x="274627" y="167287"/>
                      <a:pt x="274415" y="169164"/>
                    </a:cubicBezTo>
                    <a:cubicBezTo>
                      <a:pt x="273507" y="176585"/>
                      <a:pt x="270863" y="183687"/>
                      <a:pt x="266700" y="189897"/>
                    </a:cubicBezTo>
                    <a:cubicBezTo>
                      <a:pt x="266192" y="190691"/>
                      <a:pt x="265589" y="191453"/>
                      <a:pt x="265017" y="192215"/>
                    </a:cubicBezTo>
                    <a:cubicBezTo>
                      <a:pt x="259924" y="198932"/>
                      <a:pt x="253097" y="204135"/>
                      <a:pt x="245269" y="207264"/>
                    </a:cubicBezTo>
                    <a:close/>
                    <a:moveTo>
                      <a:pt x="192088" y="19050"/>
                    </a:moveTo>
                    <a:lnTo>
                      <a:pt x="207963" y="19050"/>
                    </a:lnTo>
                    <a:cubicBezTo>
                      <a:pt x="207591" y="46107"/>
                      <a:pt x="210793" y="73095"/>
                      <a:pt x="217488" y="99314"/>
                    </a:cubicBezTo>
                    <a:cubicBezTo>
                      <a:pt x="182110" y="104955"/>
                      <a:pt x="158004" y="138206"/>
                      <a:pt x="163645" y="173584"/>
                    </a:cubicBezTo>
                    <a:cubicBezTo>
                      <a:pt x="164372" y="178143"/>
                      <a:pt x="165584" y="182611"/>
                      <a:pt x="167259" y="186912"/>
                    </a:cubicBezTo>
                    <a:cubicBezTo>
                      <a:pt x="155278" y="198168"/>
                      <a:pt x="141373" y="207180"/>
                      <a:pt x="126206" y="213519"/>
                    </a:cubicBezTo>
                    <a:lnTo>
                      <a:pt x="115888" y="217488"/>
                    </a:lnTo>
                    <a:lnTo>
                      <a:pt x="123825" y="234950"/>
                    </a:lnTo>
                    <a:lnTo>
                      <a:pt x="62706" y="215900"/>
                    </a:lnTo>
                    <a:lnTo>
                      <a:pt x="93663" y="161925"/>
                    </a:lnTo>
                    <a:lnTo>
                      <a:pt x="101600" y="180181"/>
                    </a:lnTo>
                    <a:lnTo>
                      <a:pt x="110331" y="175419"/>
                    </a:lnTo>
                    <a:cubicBezTo>
                      <a:pt x="144463" y="158750"/>
                      <a:pt x="169069" y="125413"/>
                      <a:pt x="181769" y="80169"/>
                    </a:cubicBezTo>
                    <a:cubicBezTo>
                      <a:pt x="187521" y="60255"/>
                      <a:pt x="190983" y="39749"/>
                      <a:pt x="192088" y="19050"/>
                    </a:cubicBezTo>
                    <a:close/>
                    <a:moveTo>
                      <a:pt x="437356" y="437356"/>
                    </a:moveTo>
                    <a:lnTo>
                      <a:pt x="19844" y="437356"/>
                    </a:lnTo>
                    <a:lnTo>
                      <a:pt x="19844" y="19050"/>
                    </a:lnTo>
                    <a:lnTo>
                      <a:pt x="172244" y="19050"/>
                    </a:lnTo>
                    <a:cubicBezTo>
                      <a:pt x="171450" y="34131"/>
                      <a:pt x="165894" y="117475"/>
                      <a:pt x="110331" y="153194"/>
                    </a:cubicBezTo>
                    <a:lnTo>
                      <a:pt x="95250" y="119063"/>
                    </a:lnTo>
                    <a:lnTo>
                      <a:pt x="34131" y="227013"/>
                    </a:lnTo>
                    <a:lnTo>
                      <a:pt x="157956" y="266700"/>
                    </a:lnTo>
                    <a:lnTo>
                      <a:pt x="142081" y="227806"/>
                    </a:lnTo>
                    <a:cubicBezTo>
                      <a:pt x="154914" y="221873"/>
                      <a:pt x="166792" y="214061"/>
                      <a:pt x="177324" y="204629"/>
                    </a:cubicBezTo>
                    <a:cubicBezTo>
                      <a:pt x="181121" y="209439"/>
                      <a:pt x="185554" y="213711"/>
                      <a:pt x="190500" y="217329"/>
                    </a:cubicBezTo>
                    <a:lnTo>
                      <a:pt x="190500" y="306388"/>
                    </a:lnTo>
                    <a:lnTo>
                      <a:pt x="153988" y="306388"/>
                    </a:lnTo>
                    <a:lnTo>
                      <a:pt x="228600" y="407988"/>
                    </a:lnTo>
                    <a:lnTo>
                      <a:pt x="300831" y="306388"/>
                    </a:lnTo>
                    <a:lnTo>
                      <a:pt x="265113" y="306388"/>
                    </a:lnTo>
                    <a:lnTo>
                      <a:pt x="265113" y="219075"/>
                    </a:lnTo>
                    <a:cubicBezTo>
                      <a:pt x="271242" y="214883"/>
                      <a:pt x="276611" y="209675"/>
                      <a:pt x="280988" y="203676"/>
                    </a:cubicBezTo>
                    <a:cubicBezTo>
                      <a:pt x="292008" y="213338"/>
                      <a:pt x="304291" y="221455"/>
                      <a:pt x="317500" y="227806"/>
                    </a:cubicBezTo>
                    <a:lnTo>
                      <a:pt x="301625" y="266700"/>
                    </a:lnTo>
                    <a:lnTo>
                      <a:pt x="425450" y="227013"/>
                    </a:lnTo>
                    <a:lnTo>
                      <a:pt x="364331" y="119063"/>
                    </a:lnTo>
                    <a:lnTo>
                      <a:pt x="349250" y="153194"/>
                    </a:lnTo>
                    <a:cubicBezTo>
                      <a:pt x="293688" y="117475"/>
                      <a:pt x="288131" y="34131"/>
                      <a:pt x="287338" y="19050"/>
                    </a:cubicBezTo>
                    <a:lnTo>
                      <a:pt x="437356" y="19050"/>
                    </a:lnTo>
                    <a:close/>
                  </a:path>
                </a:pathLst>
              </a:custGeom>
              <a:solidFill>
                <a:srgbClr val="FFB600"/>
              </a:solidFill>
              <a:ln>
                <a:noFill/>
              </a:ln>
            </p:spPr>
            <p:txBody>
              <a:bodyPr spcFirstLastPara="1" wrap="square" lIns="121900" tIns="60925" rIns="121900" bIns="609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D04A02"/>
                  </a:solidFill>
                  <a:effectLst/>
                  <a:uLnTx/>
                  <a:uFillTx/>
                  <a:ea typeface="Arial"/>
                  <a:cs typeface="Arial"/>
                  <a:sym typeface="Arial"/>
                </a:endParaRPr>
              </a:p>
            </p:txBody>
          </p:sp>
          <p:sp>
            <p:nvSpPr>
              <p:cNvPr id="20" name="Google Shape;1925;gcddd3249fb_13_300">
                <a:extLst>
                  <a:ext uri="{FF2B5EF4-FFF2-40B4-BE49-F238E27FC236}">
                    <a16:creationId xmlns:a16="http://schemas.microsoft.com/office/drawing/2014/main" id="{002D1C37-26D2-F024-04F4-086EF0076662}"/>
                  </a:ext>
                </a:extLst>
              </p:cNvPr>
              <p:cNvSpPr/>
              <p:nvPr/>
            </p:nvSpPr>
            <p:spPr>
              <a:xfrm>
                <a:off x="4712926" y="3288966"/>
                <a:ext cx="41094" cy="69945"/>
              </a:xfrm>
              <a:custGeom>
                <a:avLst/>
                <a:gdLst/>
                <a:ahLst/>
                <a:cxnLst/>
                <a:rect l="l" t="t" r="r" b="b"/>
                <a:pathLst>
                  <a:path w="41094" h="69945" extrusionOk="0">
                    <a:moveTo>
                      <a:pt x="24257" y="27527"/>
                    </a:moveTo>
                    <a:lnTo>
                      <a:pt x="24257" y="13780"/>
                    </a:lnTo>
                    <a:cubicBezTo>
                      <a:pt x="26342" y="14882"/>
                      <a:pt x="27779" y="16908"/>
                      <a:pt x="28131" y="19241"/>
                    </a:cubicBezTo>
                    <a:lnTo>
                      <a:pt x="28131" y="19685"/>
                    </a:lnTo>
                    <a:lnTo>
                      <a:pt x="39656" y="18129"/>
                    </a:lnTo>
                    <a:lnTo>
                      <a:pt x="39656" y="17621"/>
                    </a:lnTo>
                    <a:cubicBezTo>
                      <a:pt x="39097" y="13960"/>
                      <a:pt x="37305" y="10600"/>
                      <a:pt x="34576" y="8096"/>
                    </a:cubicBezTo>
                    <a:cubicBezTo>
                      <a:pt x="31696" y="5665"/>
                      <a:pt x="28137" y="4180"/>
                      <a:pt x="24384" y="3842"/>
                    </a:cubicBezTo>
                    <a:lnTo>
                      <a:pt x="24384" y="0"/>
                    </a:lnTo>
                    <a:lnTo>
                      <a:pt x="17240" y="0"/>
                    </a:lnTo>
                    <a:lnTo>
                      <a:pt x="17240" y="3874"/>
                    </a:lnTo>
                    <a:cubicBezTo>
                      <a:pt x="13047" y="4193"/>
                      <a:pt x="9101" y="5980"/>
                      <a:pt x="6096" y="8922"/>
                    </a:cubicBezTo>
                    <a:cubicBezTo>
                      <a:pt x="3202" y="11822"/>
                      <a:pt x="1620" y="15779"/>
                      <a:pt x="1715" y="19875"/>
                    </a:cubicBezTo>
                    <a:cubicBezTo>
                      <a:pt x="1623" y="23862"/>
                      <a:pt x="2989" y="27746"/>
                      <a:pt x="5556" y="30798"/>
                    </a:cubicBezTo>
                    <a:cubicBezTo>
                      <a:pt x="8718" y="34099"/>
                      <a:pt x="12782" y="36395"/>
                      <a:pt x="17240" y="37401"/>
                    </a:cubicBezTo>
                    <a:lnTo>
                      <a:pt x="17240" y="52356"/>
                    </a:lnTo>
                    <a:cubicBezTo>
                      <a:pt x="16020" y="51666"/>
                      <a:pt x="14942" y="50750"/>
                      <a:pt x="14065" y="49657"/>
                    </a:cubicBezTo>
                    <a:cubicBezTo>
                      <a:pt x="12889" y="48163"/>
                      <a:pt x="12084" y="46411"/>
                      <a:pt x="11716" y="44545"/>
                    </a:cubicBezTo>
                    <a:lnTo>
                      <a:pt x="11716" y="44101"/>
                    </a:lnTo>
                    <a:lnTo>
                      <a:pt x="0" y="45275"/>
                    </a:lnTo>
                    <a:lnTo>
                      <a:pt x="0" y="45784"/>
                    </a:lnTo>
                    <a:cubicBezTo>
                      <a:pt x="534" y="50332"/>
                      <a:pt x="2581" y="54570"/>
                      <a:pt x="5810" y="57817"/>
                    </a:cubicBezTo>
                    <a:cubicBezTo>
                      <a:pt x="8961" y="60672"/>
                      <a:pt x="12945" y="62441"/>
                      <a:pt x="17177" y="62865"/>
                    </a:cubicBezTo>
                    <a:lnTo>
                      <a:pt x="17177" y="69945"/>
                    </a:lnTo>
                    <a:lnTo>
                      <a:pt x="24193" y="69945"/>
                    </a:lnTo>
                    <a:lnTo>
                      <a:pt x="24193" y="62675"/>
                    </a:lnTo>
                    <a:cubicBezTo>
                      <a:pt x="28851" y="62147"/>
                      <a:pt x="33187" y="60041"/>
                      <a:pt x="36481" y="56706"/>
                    </a:cubicBezTo>
                    <a:cubicBezTo>
                      <a:pt x="39541" y="53445"/>
                      <a:pt x="41195" y="49111"/>
                      <a:pt x="41084" y="44641"/>
                    </a:cubicBezTo>
                    <a:cubicBezTo>
                      <a:pt x="41224" y="40779"/>
                      <a:pt x="39909" y="37007"/>
                      <a:pt x="37401" y="34068"/>
                    </a:cubicBezTo>
                    <a:cubicBezTo>
                      <a:pt x="33703" y="30723"/>
                      <a:pt x="29155" y="28460"/>
                      <a:pt x="24257" y="27527"/>
                    </a:cubicBezTo>
                    <a:close/>
                    <a:moveTo>
                      <a:pt x="17240" y="25273"/>
                    </a:moveTo>
                    <a:cubicBezTo>
                      <a:pt x="16007" y="24758"/>
                      <a:pt x="14918" y="23952"/>
                      <a:pt x="14065" y="22924"/>
                    </a:cubicBezTo>
                    <a:cubicBezTo>
                      <a:pt x="13276" y="21919"/>
                      <a:pt x="12851" y="20677"/>
                      <a:pt x="12859" y="19399"/>
                    </a:cubicBezTo>
                    <a:cubicBezTo>
                      <a:pt x="12878" y="18017"/>
                      <a:pt x="13371" y="16683"/>
                      <a:pt x="14256" y="15621"/>
                    </a:cubicBezTo>
                    <a:cubicBezTo>
                      <a:pt x="15006" y="14646"/>
                      <a:pt x="16004" y="13889"/>
                      <a:pt x="17145" y="13430"/>
                    </a:cubicBezTo>
                    <a:close/>
                    <a:moveTo>
                      <a:pt x="28321" y="50673"/>
                    </a:moveTo>
                    <a:cubicBezTo>
                      <a:pt x="27245" y="51868"/>
                      <a:pt x="25825" y="52700"/>
                      <a:pt x="24257" y="53054"/>
                    </a:cubicBezTo>
                    <a:lnTo>
                      <a:pt x="24257" y="39370"/>
                    </a:lnTo>
                    <a:cubicBezTo>
                      <a:pt x="25921" y="39785"/>
                      <a:pt x="27438" y="40653"/>
                      <a:pt x="28638" y="41878"/>
                    </a:cubicBezTo>
                    <a:cubicBezTo>
                      <a:pt x="29618" y="43041"/>
                      <a:pt x="30147" y="44517"/>
                      <a:pt x="30131" y="46038"/>
                    </a:cubicBezTo>
                    <a:cubicBezTo>
                      <a:pt x="30148" y="47777"/>
                      <a:pt x="29501" y="49458"/>
                      <a:pt x="28321" y="50737"/>
                    </a:cubicBezTo>
                    <a:close/>
                  </a:path>
                </a:pathLst>
              </a:custGeom>
              <a:solidFill>
                <a:srgbClr val="FFB600"/>
              </a:solidFill>
              <a:ln>
                <a:noFill/>
              </a:ln>
            </p:spPr>
            <p:txBody>
              <a:bodyPr spcFirstLastPara="1" wrap="square" lIns="121900" tIns="60925" rIns="121900" bIns="609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D04A02"/>
                  </a:solidFill>
                  <a:effectLst/>
                  <a:uLnTx/>
                  <a:uFillTx/>
                  <a:ea typeface="Arial"/>
                  <a:cs typeface="Arial"/>
                  <a:sym typeface="Arial"/>
                </a:endParaRPr>
              </a:p>
            </p:txBody>
          </p:sp>
        </p:grpSp>
        <p:sp>
          <p:nvSpPr>
            <p:cNvPr id="14" name="Google Shape;1926;gcddd3249fb_13_300">
              <a:extLst>
                <a:ext uri="{FF2B5EF4-FFF2-40B4-BE49-F238E27FC236}">
                  <a16:creationId xmlns:a16="http://schemas.microsoft.com/office/drawing/2014/main" id="{BC37DBDE-FBEE-78BC-C310-531CF410DA8F}"/>
                </a:ext>
              </a:extLst>
            </p:cNvPr>
            <p:cNvSpPr/>
            <p:nvPr/>
          </p:nvSpPr>
          <p:spPr>
            <a:xfrm>
              <a:off x="1208325" y="1355013"/>
              <a:ext cx="1474800" cy="1474800"/>
            </a:xfrm>
            <a:prstGeom prst="frame">
              <a:avLst>
                <a:gd name="adj1" fmla="val 14698"/>
              </a:avLst>
            </a:prstGeom>
            <a:solidFill>
              <a:srgbClr val="DEDEDE"/>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ea typeface="Arial"/>
                <a:cs typeface="Arial"/>
                <a:sym typeface="Arial"/>
              </a:endParaRPr>
            </a:p>
          </p:txBody>
        </p:sp>
        <p:sp>
          <p:nvSpPr>
            <p:cNvPr id="15" name="Google Shape;1927;gcddd3249fb_13_300">
              <a:extLst>
                <a:ext uri="{FF2B5EF4-FFF2-40B4-BE49-F238E27FC236}">
                  <a16:creationId xmlns:a16="http://schemas.microsoft.com/office/drawing/2014/main" id="{6329AEFD-5B3B-C1CA-59C6-B439270E090F}"/>
                </a:ext>
              </a:extLst>
            </p:cNvPr>
            <p:cNvSpPr/>
            <p:nvPr/>
          </p:nvSpPr>
          <p:spPr>
            <a:xfrm>
              <a:off x="1543384" y="1693762"/>
              <a:ext cx="796914" cy="796912"/>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D04A02"/>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ea typeface="Arial"/>
                <a:cs typeface="Arial"/>
                <a:sym typeface="Arial"/>
              </a:endParaRPr>
            </a:p>
          </p:txBody>
        </p:sp>
        <p:sp>
          <p:nvSpPr>
            <p:cNvPr id="16" name="Google Shape;1928;gcddd3249fb_13_300">
              <a:extLst>
                <a:ext uri="{FF2B5EF4-FFF2-40B4-BE49-F238E27FC236}">
                  <a16:creationId xmlns:a16="http://schemas.microsoft.com/office/drawing/2014/main" id="{747032E7-C38A-B300-FBFA-4C07C15544C0}"/>
                </a:ext>
              </a:extLst>
            </p:cNvPr>
            <p:cNvSpPr/>
            <p:nvPr/>
          </p:nvSpPr>
          <p:spPr>
            <a:xfrm>
              <a:off x="9144932" y="1692650"/>
              <a:ext cx="796915" cy="799181"/>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3" y="552"/>
                  </a:moveTo>
                  <a:cubicBezTo>
                    <a:pt x="23" y="552"/>
                    <a:pt x="23" y="552"/>
                    <a:pt x="23" y="552"/>
                  </a:cubicBezTo>
                  <a:cubicBezTo>
                    <a:pt x="23" y="23"/>
                    <a:pt x="23" y="23"/>
                    <a:pt x="23" y="23"/>
                  </a:cubicBezTo>
                  <a:cubicBezTo>
                    <a:pt x="553" y="23"/>
                    <a:pt x="553" y="23"/>
                    <a:pt x="553" y="23"/>
                  </a:cubicBezTo>
                  <a:lnTo>
                    <a:pt x="553" y="552"/>
                  </a:lnTo>
                  <a:close/>
                  <a:moveTo>
                    <a:pt x="111" y="325"/>
                  </a:moveTo>
                  <a:cubicBezTo>
                    <a:pt x="118" y="325"/>
                    <a:pt x="123" y="319"/>
                    <a:pt x="123" y="313"/>
                  </a:cubicBezTo>
                  <a:cubicBezTo>
                    <a:pt x="123" y="174"/>
                    <a:pt x="123" y="174"/>
                    <a:pt x="123" y="174"/>
                  </a:cubicBezTo>
                  <a:cubicBezTo>
                    <a:pt x="158" y="174"/>
                    <a:pt x="158" y="174"/>
                    <a:pt x="158" y="174"/>
                  </a:cubicBezTo>
                  <a:cubicBezTo>
                    <a:pt x="165" y="233"/>
                    <a:pt x="212" y="279"/>
                    <a:pt x="272" y="285"/>
                  </a:cubicBezTo>
                  <a:cubicBezTo>
                    <a:pt x="272" y="313"/>
                    <a:pt x="272" y="313"/>
                    <a:pt x="272" y="313"/>
                  </a:cubicBezTo>
                  <a:cubicBezTo>
                    <a:pt x="272" y="319"/>
                    <a:pt x="277" y="325"/>
                    <a:pt x="284" y="325"/>
                  </a:cubicBezTo>
                  <a:cubicBezTo>
                    <a:pt x="290" y="325"/>
                    <a:pt x="296" y="319"/>
                    <a:pt x="296" y="313"/>
                  </a:cubicBezTo>
                  <a:cubicBezTo>
                    <a:pt x="296" y="285"/>
                    <a:pt x="296" y="285"/>
                    <a:pt x="296" y="285"/>
                  </a:cubicBezTo>
                  <a:cubicBezTo>
                    <a:pt x="355" y="280"/>
                    <a:pt x="402" y="233"/>
                    <a:pt x="409" y="174"/>
                  </a:cubicBezTo>
                  <a:cubicBezTo>
                    <a:pt x="444" y="174"/>
                    <a:pt x="444" y="174"/>
                    <a:pt x="444" y="174"/>
                  </a:cubicBezTo>
                  <a:cubicBezTo>
                    <a:pt x="444" y="313"/>
                    <a:pt x="444" y="313"/>
                    <a:pt x="444" y="313"/>
                  </a:cubicBezTo>
                  <a:cubicBezTo>
                    <a:pt x="444" y="319"/>
                    <a:pt x="449" y="325"/>
                    <a:pt x="456" y="325"/>
                  </a:cubicBezTo>
                  <a:cubicBezTo>
                    <a:pt x="462" y="325"/>
                    <a:pt x="468" y="319"/>
                    <a:pt x="468" y="313"/>
                  </a:cubicBezTo>
                  <a:cubicBezTo>
                    <a:pt x="468" y="162"/>
                    <a:pt x="468" y="162"/>
                    <a:pt x="468" y="162"/>
                  </a:cubicBezTo>
                  <a:cubicBezTo>
                    <a:pt x="468" y="155"/>
                    <a:pt x="462" y="150"/>
                    <a:pt x="456" y="150"/>
                  </a:cubicBezTo>
                  <a:cubicBezTo>
                    <a:pt x="409" y="150"/>
                    <a:pt x="409" y="150"/>
                    <a:pt x="409" y="150"/>
                  </a:cubicBezTo>
                  <a:cubicBezTo>
                    <a:pt x="404" y="85"/>
                    <a:pt x="350" y="34"/>
                    <a:pt x="284" y="34"/>
                  </a:cubicBezTo>
                  <a:cubicBezTo>
                    <a:pt x="217" y="34"/>
                    <a:pt x="163" y="85"/>
                    <a:pt x="158" y="150"/>
                  </a:cubicBezTo>
                  <a:cubicBezTo>
                    <a:pt x="111" y="150"/>
                    <a:pt x="111" y="150"/>
                    <a:pt x="111" y="150"/>
                  </a:cubicBezTo>
                  <a:cubicBezTo>
                    <a:pt x="105" y="150"/>
                    <a:pt x="99" y="155"/>
                    <a:pt x="99" y="162"/>
                  </a:cubicBezTo>
                  <a:cubicBezTo>
                    <a:pt x="99" y="313"/>
                    <a:pt x="99" y="313"/>
                    <a:pt x="99" y="313"/>
                  </a:cubicBezTo>
                  <a:cubicBezTo>
                    <a:pt x="99" y="319"/>
                    <a:pt x="105" y="325"/>
                    <a:pt x="111" y="325"/>
                  </a:cubicBezTo>
                  <a:close/>
                  <a:moveTo>
                    <a:pt x="284" y="58"/>
                  </a:moveTo>
                  <a:cubicBezTo>
                    <a:pt x="337" y="58"/>
                    <a:pt x="380" y="98"/>
                    <a:pt x="385" y="150"/>
                  </a:cubicBezTo>
                  <a:cubicBezTo>
                    <a:pt x="341" y="150"/>
                    <a:pt x="341" y="150"/>
                    <a:pt x="341" y="150"/>
                  </a:cubicBezTo>
                  <a:cubicBezTo>
                    <a:pt x="363" y="128"/>
                    <a:pt x="363" y="128"/>
                    <a:pt x="363" y="128"/>
                  </a:cubicBezTo>
                  <a:cubicBezTo>
                    <a:pt x="368" y="123"/>
                    <a:pt x="368" y="116"/>
                    <a:pt x="363" y="111"/>
                  </a:cubicBezTo>
                  <a:cubicBezTo>
                    <a:pt x="358" y="106"/>
                    <a:pt x="351" y="106"/>
                    <a:pt x="346" y="111"/>
                  </a:cubicBezTo>
                  <a:cubicBezTo>
                    <a:pt x="303" y="153"/>
                    <a:pt x="303" y="153"/>
                    <a:pt x="303" y="153"/>
                  </a:cubicBezTo>
                  <a:cubicBezTo>
                    <a:pt x="299" y="158"/>
                    <a:pt x="299" y="166"/>
                    <a:pt x="303" y="170"/>
                  </a:cubicBezTo>
                  <a:cubicBezTo>
                    <a:pt x="346" y="213"/>
                    <a:pt x="346" y="213"/>
                    <a:pt x="346" y="213"/>
                  </a:cubicBezTo>
                  <a:cubicBezTo>
                    <a:pt x="348" y="215"/>
                    <a:pt x="351" y="217"/>
                    <a:pt x="355" y="217"/>
                  </a:cubicBezTo>
                  <a:cubicBezTo>
                    <a:pt x="358" y="217"/>
                    <a:pt x="361" y="215"/>
                    <a:pt x="363" y="213"/>
                  </a:cubicBezTo>
                  <a:cubicBezTo>
                    <a:pt x="368" y="208"/>
                    <a:pt x="368" y="201"/>
                    <a:pt x="363" y="196"/>
                  </a:cubicBezTo>
                  <a:cubicBezTo>
                    <a:pt x="341" y="174"/>
                    <a:pt x="341" y="174"/>
                    <a:pt x="341" y="174"/>
                  </a:cubicBezTo>
                  <a:cubicBezTo>
                    <a:pt x="385" y="174"/>
                    <a:pt x="385" y="174"/>
                    <a:pt x="385" y="174"/>
                  </a:cubicBezTo>
                  <a:cubicBezTo>
                    <a:pt x="378" y="220"/>
                    <a:pt x="341" y="256"/>
                    <a:pt x="296" y="261"/>
                  </a:cubicBezTo>
                  <a:cubicBezTo>
                    <a:pt x="296" y="215"/>
                    <a:pt x="296" y="215"/>
                    <a:pt x="296" y="215"/>
                  </a:cubicBezTo>
                  <a:cubicBezTo>
                    <a:pt x="318" y="237"/>
                    <a:pt x="318" y="237"/>
                    <a:pt x="318" y="237"/>
                  </a:cubicBezTo>
                  <a:cubicBezTo>
                    <a:pt x="322" y="241"/>
                    <a:pt x="330" y="241"/>
                    <a:pt x="335" y="237"/>
                  </a:cubicBezTo>
                  <a:cubicBezTo>
                    <a:pt x="339" y="232"/>
                    <a:pt x="339" y="224"/>
                    <a:pt x="335" y="220"/>
                  </a:cubicBezTo>
                  <a:cubicBezTo>
                    <a:pt x="294" y="179"/>
                    <a:pt x="294" y="179"/>
                    <a:pt x="294" y="179"/>
                  </a:cubicBezTo>
                  <a:cubicBezTo>
                    <a:pt x="292" y="175"/>
                    <a:pt x="288" y="173"/>
                    <a:pt x="284" y="173"/>
                  </a:cubicBezTo>
                  <a:cubicBezTo>
                    <a:pt x="279" y="173"/>
                    <a:pt x="276" y="175"/>
                    <a:pt x="273" y="179"/>
                  </a:cubicBezTo>
                  <a:cubicBezTo>
                    <a:pt x="232" y="220"/>
                    <a:pt x="232" y="220"/>
                    <a:pt x="232" y="220"/>
                  </a:cubicBezTo>
                  <a:cubicBezTo>
                    <a:pt x="228" y="224"/>
                    <a:pt x="228" y="232"/>
                    <a:pt x="232" y="237"/>
                  </a:cubicBezTo>
                  <a:cubicBezTo>
                    <a:pt x="235" y="239"/>
                    <a:pt x="238" y="240"/>
                    <a:pt x="241" y="240"/>
                  </a:cubicBezTo>
                  <a:cubicBezTo>
                    <a:pt x="244" y="240"/>
                    <a:pt x="247" y="239"/>
                    <a:pt x="249" y="237"/>
                  </a:cubicBezTo>
                  <a:cubicBezTo>
                    <a:pt x="272" y="215"/>
                    <a:pt x="272" y="215"/>
                    <a:pt x="272" y="215"/>
                  </a:cubicBezTo>
                  <a:cubicBezTo>
                    <a:pt x="272" y="261"/>
                    <a:pt x="272" y="261"/>
                    <a:pt x="272" y="261"/>
                  </a:cubicBezTo>
                  <a:cubicBezTo>
                    <a:pt x="226" y="255"/>
                    <a:pt x="189" y="220"/>
                    <a:pt x="183" y="174"/>
                  </a:cubicBezTo>
                  <a:cubicBezTo>
                    <a:pt x="226" y="174"/>
                    <a:pt x="226" y="174"/>
                    <a:pt x="226" y="174"/>
                  </a:cubicBezTo>
                  <a:cubicBezTo>
                    <a:pt x="204" y="196"/>
                    <a:pt x="204" y="196"/>
                    <a:pt x="204" y="196"/>
                  </a:cubicBezTo>
                  <a:cubicBezTo>
                    <a:pt x="199" y="201"/>
                    <a:pt x="199" y="208"/>
                    <a:pt x="204" y="213"/>
                  </a:cubicBezTo>
                  <a:cubicBezTo>
                    <a:pt x="206" y="215"/>
                    <a:pt x="210" y="217"/>
                    <a:pt x="213" y="217"/>
                  </a:cubicBezTo>
                  <a:cubicBezTo>
                    <a:pt x="216" y="217"/>
                    <a:pt x="219" y="215"/>
                    <a:pt x="221" y="213"/>
                  </a:cubicBezTo>
                  <a:cubicBezTo>
                    <a:pt x="264" y="170"/>
                    <a:pt x="264" y="170"/>
                    <a:pt x="264" y="170"/>
                  </a:cubicBezTo>
                  <a:cubicBezTo>
                    <a:pt x="268" y="166"/>
                    <a:pt x="268" y="158"/>
                    <a:pt x="264" y="153"/>
                  </a:cubicBezTo>
                  <a:cubicBezTo>
                    <a:pt x="221" y="111"/>
                    <a:pt x="221" y="111"/>
                    <a:pt x="221" y="111"/>
                  </a:cubicBezTo>
                  <a:cubicBezTo>
                    <a:pt x="216" y="106"/>
                    <a:pt x="209" y="106"/>
                    <a:pt x="204" y="111"/>
                  </a:cubicBezTo>
                  <a:cubicBezTo>
                    <a:pt x="199" y="116"/>
                    <a:pt x="199" y="123"/>
                    <a:pt x="204" y="128"/>
                  </a:cubicBezTo>
                  <a:cubicBezTo>
                    <a:pt x="226" y="150"/>
                    <a:pt x="226" y="150"/>
                    <a:pt x="226" y="150"/>
                  </a:cubicBezTo>
                  <a:cubicBezTo>
                    <a:pt x="182" y="150"/>
                    <a:pt x="182" y="150"/>
                    <a:pt x="182" y="150"/>
                  </a:cubicBezTo>
                  <a:cubicBezTo>
                    <a:pt x="187" y="98"/>
                    <a:pt x="231" y="58"/>
                    <a:pt x="284" y="58"/>
                  </a:cubicBezTo>
                  <a:close/>
                  <a:moveTo>
                    <a:pt x="280" y="390"/>
                  </a:moveTo>
                  <a:cubicBezTo>
                    <a:pt x="280" y="398"/>
                    <a:pt x="274" y="404"/>
                    <a:pt x="267" y="404"/>
                  </a:cubicBezTo>
                  <a:cubicBezTo>
                    <a:pt x="259" y="404"/>
                    <a:pt x="254" y="398"/>
                    <a:pt x="254" y="390"/>
                  </a:cubicBezTo>
                  <a:cubicBezTo>
                    <a:pt x="254" y="383"/>
                    <a:pt x="259" y="377"/>
                    <a:pt x="267" y="377"/>
                  </a:cubicBezTo>
                  <a:cubicBezTo>
                    <a:pt x="274" y="377"/>
                    <a:pt x="280" y="383"/>
                    <a:pt x="280" y="390"/>
                  </a:cubicBezTo>
                  <a:close/>
                  <a:moveTo>
                    <a:pt x="107" y="392"/>
                  </a:moveTo>
                  <a:cubicBezTo>
                    <a:pt x="114" y="404"/>
                    <a:pt x="114" y="404"/>
                    <a:pt x="114" y="404"/>
                  </a:cubicBezTo>
                  <a:cubicBezTo>
                    <a:pt x="100" y="404"/>
                    <a:pt x="100" y="404"/>
                    <a:pt x="100" y="404"/>
                  </a:cubicBezTo>
                  <a:cubicBezTo>
                    <a:pt x="86" y="404"/>
                    <a:pt x="86" y="404"/>
                    <a:pt x="86" y="404"/>
                  </a:cubicBezTo>
                  <a:cubicBezTo>
                    <a:pt x="93" y="392"/>
                    <a:pt x="93" y="392"/>
                    <a:pt x="93" y="392"/>
                  </a:cubicBezTo>
                  <a:cubicBezTo>
                    <a:pt x="100" y="380"/>
                    <a:pt x="100" y="380"/>
                    <a:pt x="100" y="380"/>
                  </a:cubicBezTo>
                  <a:lnTo>
                    <a:pt x="107" y="392"/>
                  </a:lnTo>
                  <a:close/>
                  <a:moveTo>
                    <a:pt x="188" y="384"/>
                  </a:moveTo>
                  <a:cubicBezTo>
                    <a:pt x="147" y="342"/>
                    <a:pt x="147" y="342"/>
                    <a:pt x="147" y="342"/>
                  </a:cubicBezTo>
                  <a:cubicBezTo>
                    <a:pt x="53" y="343"/>
                    <a:pt x="53" y="343"/>
                    <a:pt x="53" y="343"/>
                  </a:cubicBezTo>
                  <a:cubicBezTo>
                    <a:pt x="53" y="530"/>
                    <a:pt x="53" y="530"/>
                    <a:pt x="53" y="530"/>
                  </a:cubicBezTo>
                  <a:cubicBezTo>
                    <a:pt x="188" y="530"/>
                    <a:pt x="188" y="530"/>
                    <a:pt x="188" y="530"/>
                  </a:cubicBezTo>
                  <a:lnTo>
                    <a:pt x="188" y="384"/>
                  </a:lnTo>
                  <a:close/>
                  <a:moveTo>
                    <a:pt x="144" y="374"/>
                  </a:moveTo>
                  <a:cubicBezTo>
                    <a:pt x="154" y="384"/>
                    <a:pt x="154" y="384"/>
                    <a:pt x="154" y="384"/>
                  </a:cubicBezTo>
                  <a:cubicBezTo>
                    <a:pt x="144" y="384"/>
                    <a:pt x="144" y="384"/>
                    <a:pt x="144" y="384"/>
                  </a:cubicBezTo>
                  <a:lnTo>
                    <a:pt x="144" y="374"/>
                  </a:lnTo>
                  <a:close/>
                  <a:moveTo>
                    <a:pt x="77" y="506"/>
                  </a:moveTo>
                  <a:cubicBezTo>
                    <a:pt x="77" y="367"/>
                    <a:pt x="77" y="367"/>
                    <a:pt x="77" y="367"/>
                  </a:cubicBezTo>
                  <a:cubicBezTo>
                    <a:pt x="122" y="366"/>
                    <a:pt x="122" y="366"/>
                    <a:pt x="122" y="366"/>
                  </a:cubicBezTo>
                  <a:cubicBezTo>
                    <a:pt x="122" y="406"/>
                    <a:pt x="122" y="406"/>
                    <a:pt x="122" y="406"/>
                  </a:cubicBezTo>
                  <a:cubicBezTo>
                    <a:pt x="164" y="406"/>
                    <a:pt x="164" y="406"/>
                    <a:pt x="164" y="406"/>
                  </a:cubicBezTo>
                  <a:cubicBezTo>
                    <a:pt x="164" y="506"/>
                    <a:pt x="164" y="506"/>
                    <a:pt x="164" y="506"/>
                  </a:cubicBezTo>
                  <a:lnTo>
                    <a:pt x="77" y="506"/>
                  </a:lnTo>
                  <a:close/>
                  <a:moveTo>
                    <a:pt x="220" y="343"/>
                  </a:moveTo>
                  <a:cubicBezTo>
                    <a:pt x="220" y="530"/>
                    <a:pt x="220" y="530"/>
                    <a:pt x="220" y="530"/>
                  </a:cubicBezTo>
                  <a:cubicBezTo>
                    <a:pt x="356" y="530"/>
                    <a:pt x="356" y="530"/>
                    <a:pt x="356" y="530"/>
                  </a:cubicBezTo>
                  <a:cubicBezTo>
                    <a:pt x="356" y="384"/>
                    <a:pt x="356" y="384"/>
                    <a:pt x="356" y="384"/>
                  </a:cubicBezTo>
                  <a:cubicBezTo>
                    <a:pt x="314" y="342"/>
                    <a:pt x="314" y="342"/>
                    <a:pt x="314" y="342"/>
                  </a:cubicBezTo>
                  <a:lnTo>
                    <a:pt x="220" y="343"/>
                  </a:lnTo>
                  <a:close/>
                  <a:moveTo>
                    <a:pt x="311" y="374"/>
                  </a:moveTo>
                  <a:cubicBezTo>
                    <a:pt x="322" y="384"/>
                    <a:pt x="322" y="384"/>
                    <a:pt x="322" y="384"/>
                  </a:cubicBezTo>
                  <a:cubicBezTo>
                    <a:pt x="311" y="384"/>
                    <a:pt x="311" y="384"/>
                    <a:pt x="311" y="384"/>
                  </a:cubicBezTo>
                  <a:lnTo>
                    <a:pt x="311" y="374"/>
                  </a:lnTo>
                  <a:close/>
                  <a:moveTo>
                    <a:pt x="244" y="506"/>
                  </a:moveTo>
                  <a:cubicBezTo>
                    <a:pt x="244" y="367"/>
                    <a:pt x="244" y="367"/>
                    <a:pt x="244" y="367"/>
                  </a:cubicBezTo>
                  <a:cubicBezTo>
                    <a:pt x="289" y="366"/>
                    <a:pt x="289" y="366"/>
                    <a:pt x="289" y="366"/>
                  </a:cubicBezTo>
                  <a:cubicBezTo>
                    <a:pt x="289" y="406"/>
                    <a:pt x="289" y="406"/>
                    <a:pt x="289" y="406"/>
                  </a:cubicBezTo>
                  <a:cubicBezTo>
                    <a:pt x="332" y="406"/>
                    <a:pt x="332" y="406"/>
                    <a:pt x="332" y="406"/>
                  </a:cubicBezTo>
                  <a:cubicBezTo>
                    <a:pt x="332" y="506"/>
                    <a:pt x="332" y="506"/>
                    <a:pt x="332" y="506"/>
                  </a:cubicBezTo>
                  <a:lnTo>
                    <a:pt x="244" y="506"/>
                  </a:lnTo>
                  <a:close/>
                  <a:moveTo>
                    <a:pt x="388" y="530"/>
                  </a:moveTo>
                  <a:cubicBezTo>
                    <a:pt x="523" y="530"/>
                    <a:pt x="523" y="530"/>
                    <a:pt x="523" y="530"/>
                  </a:cubicBezTo>
                  <a:cubicBezTo>
                    <a:pt x="523" y="384"/>
                    <a:pt x="523" y="384"/>
                    <a:pt x="523" y="384"/>
                  </a:cubicBezTo>
                  <a:cubicBezTo>
                    <a:pt x="481" y="342"/>
                    <a:pt x="481" y="342"/>
                    <a:pt x="481" y="342"/>
                  </a:cubicBezTo>
                  <a:cubicBezTo>
                    <a:pt x="388" y="343"/>
                    <a:pt x="388" y="343"/>
                    <a:pt x="388" y="343"/>
                  </a:cubicBezTo>
                  <a:lnTo>
                    <a:pt x="388" y="530"/>
                  </a:lnTo>
                  <a:close/>
                  <a:moveTo>
                    <a:pt x="489" y="384"/>
                  </a:moveTo>
                  <a:cubicBezTo>
                    <a:pt x="479" y="384"/>
                    <a:pt x="479" y="384"/>
                    <a:pt x="479" y="384"/>
                  </a:cubicBezTo>
                  <a:cubicBezTo>
                    <a:pt x="479" y="374"/>
                    <a:pt x="479" y="374"/>
                    <a:pt x="479" y="374"/>
                  </a:cubicBezTo>
                  <a:lnTo>
                    <a:pt x="489" y="384"/>
                  </a:lnTo>
                  <a:close/>
                  <a:moveTo>
                    <a:pt x="412" y="367"/>
                  </a:moveTo>
                  <a:cubicBezTo>
                    <a:pt x="457" y="366"/>
                    <a:pt x="457" y="366"/>
                    <a:pt x="457" y="366"/>
                  </a:cubicBezTo>
                  <a:cubicBezTo>
                    <a:pt x="457" y="406"/>
                    <a:pt x="457" y="406"/>
                    <a:pt x="457" y="406"/>
                  </a:cubicBezTo>
                  <a:cubicBezTo>
                    <a:pt x="499" y="406"/>
                    <a:pt x="499" y="406"/>
                    <a:pt x="499" y="406"/>
                  </a:cubicBezTo>
                  <a:cubicBezTo>
                    <a:pt x="499" y="506"/>
                    <a:pt x="499" y="506"/>
                    <a:pt x="499" y="506"/>
                  </a:cubicBezTo>
                  <a:cubicBezTo>
                    <a:pt x="412" y="506"/>
                    <a:pt x="412" y="506"/>
                    <a:pt x="412" y="506"/>
                  </a:cubicBezTo>
                  <a:lnTo>
                    <a:pt x="412" y="367"/>
                  </a:lnTo>
                  <a:close/>
                  <a:moveTo>
                    <a:pt x="421" y="377"/>
                  </a:moveTo>
                  <a:cubicBezTo>
                    <a:pt x="447" y="377"/>
                    <a:pt x="447" y="377"/>
                    <a:pt x="447" y="377"/>
                  </a:cubicBezTo>
                  <a:cubicBezTo>
                    <a:pt x="447" y="404"/>
                    <a:pt x="447" y="404"/>
                    <a:pt x="447" y="404"/>
                  </a:cubicBezTo>
                  <a:cubicBezTo>
                    <a:pt x="421" y="404"/>
                    <a:pt x="421" y="404"/>
                    <a:pt x="421" y="404"/>
                  </a:cubicBezTo>
                  <a:lnTo>
                    <a:pt x="421" y="377"/>
                  </a:lnTo>
                  <a:close/>
                </a:path>
              </a:pathLst>
            </a:custGeom>
            <a:solidFill>
              <a:srgbClr val="E0301E"/>
            </a:solidFill>
            <a:ln>
              <a:noFill/>
            </a:ln>
          </p:spPr>
          <p:txBody>
            <a:bodyPr spcFirstLastPara="1" wrap="square" lIns="121900" tIns="60925" rIns="121900" bIns="60925"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ea typeface="Arial"/>
                <a:cs typeface="Arial"/>
                <a:sym typeface="Arial"/>
              </a:endParaRPr>
            </a:p>
          </p:txBody>
        </p:sp>
        <p:sp>
          <p:nvSpPr>
            <p:cNvPr id="17" name="Google Shape;1929;gcddd3249fb_13_300">
              <a:extLst>
                <a:ext uri="{FF2B5EF4-FFF2-40B4-BE49-F238E27FC236}">
                  <a16:creationId xmlns:a16="http://schemas.microsoft.com/office/drawing/2014/main" id="{7669C978-D92F-4299-993B-9ADD1BF040C5}"/>
                </a:ext>
              </a:extLst>
            </p:cNvPr>
            <p:cNvSpPr/>
            <p:nvPr/>
          </p:nvSpPr>
          <p:spPr>
            <a:xfrm>
              <a:off x="2470192" y="1940413"/>
              <a:ext cx="2729600" cy="303600"/>
            </a:xfrm>
            <a:prstGeom prst="chevron">
              <a:avLst>
                <a:gd name="adj" fmla="val 50000"/>
              </a:avLst>
            </a:prstGeom>
            <a:solidFill>
              <a:srgbClr val="DEDEDE"/>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ea typeface="Arial"/>
                <a:cs typeface="Arial"/>
                <a:sym typeface="Arial"/>
              </a:endParaRPr>
            </a:p>
          </p:txBody>
        </p:sp>
        <p:sp>
          <p:nvSpPr>
            <p:cNvPr id="18" name="Google Shape;1930;gcddd3249fb_13_300">
              <a:extLst>
                <a:ext uri="{FF2B5EF4-FFF2-40B4-BE49-F238E27FC236}">
                  <a16:creationId xmlns:a16="http://schemas.microsoft.com/office/drawing/2014/main" id="{D58FD8C5-0331-C8D2-9774-FB3A679BDDE9}"/>
                </a:ext>
              </a:extLst>
            </p:cNvPr>
            <p:cNvSpPr/>
            <p:nvPr/>
          </p:nvSpPr>
          <p:spPr>
            <a:xfrm>
              <a:off x="6290592" y="1942446"/>
              <a:ext cx="2729600" cy="303600"/>
            </a:xfrm>
            <a:prstGeom prst="chevron">
              <a:avLst>
                <a:gd name="adj" fmla="val 50000"/>
              </a:avLst>
            </a:prstGeom>
            <a:solidFill>
              <a:srgbClr val="DEDEDE"/>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ea typeface="Arial"/>
                <a:cs typeface="Arial"/>
                <a:sym typeface="Arial"/>
              </a:endParaRPr>
            </a:p>
          </p:txBody>
        </p:sp>
      </p:grpSp>
      <p:sp>
        <p:nvSpPr>
          <p:cNvPr id="21" name="Google Shape;1914;gcddd3249fb_13_300">
            <a:extLst>
              <a:ext uri="{FF2B5EF4-FFF2-40B4-BE49-F238E27FC236}">
                <a16:creationId xmlns:a16="http://schemas.microsoft.com/office/drawing/2014/main" id="{A56D71F6-0569-D873-9CBA-F566FF2E56E4}"/>
              </a:ext>
            </a:extLst>
          </p:cNvPr>
          <p:cNvSpPr/>
          <p:nvPr/>
        </p:nvSpPr>
        <p:spPr>
          <a:xfrm>
            <a:off x="743607" y="3429000"/>
            <a:ext cx="2991934" cy="2807600"/>
          </a:xfrm>
          <a:prstGeom prst="rect">
            <a:avLst/>
          </a:prstGeom>
          <a:noFill/>
          <a:ln>
            <a:noFill/>
          </a:ln>
        </p:spPr>
        <p:txBody>
          <a:bodyPr spcFirstLastPara="1" wrap="square" lIns="0" tIns="0" rIns="0" bIns="0" anchor="t" anchorCtr="0">
            <a:noAutofit/>
          </a:bodyPr>
          <a:lstStyle/>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Значајан добротворни допринос </a:t>
            </a:r>
            <a:r>
              <a:rPr lang="hu-HU" sz="1400" kern="0" dirty="0">
                <a:solidFill>
                  <a:srgbClr val="000000"/>
                </a:solidFill>
                <a:ea typeface="Arial"/>
                <a:cs typeface="Arial"/>
                <a:sym typeface="Arial"/>
              </a:rPr>
              <a:t>(</a:t>
            </a:r>
            <a:r>
              <a:rPr lang="sr-Cyrl-RS" sz="1400" kern="0" dirty="0">
                <a:solidFill>
                  <a:srgbClr val="000000"/>
                </a:solidFill>
                <a:ea typeface="Arial"/>
                <a:cs typeface="Arial"/>
                <a:sym typeface="Arial"/>
              </a:rPr>
              <a:t>донације</a:t>
            </a:r>
            <a:r>
              <a:rPr lang="hu-HU" sz="1400" kern="0" dirty="0">
                <a:solidFill>
                  <a:srgbClr val="000000"/>
                </a:solidFill>
                <a:ea typeface="Arial"/>
                <a:cs typeface="Arial"/>
                <a:sym typeface="Arial"/>
              </a:rPr>
              <a:t>, </a:t>
            </a:r>
            <a:r>
              <a:rPr lang="sr-Cyrl-RS" sz="1400" kern="0" dirty="0">
                <a:solidFill>
                  <a:srgbClr val="000000"/>
                </a:solidFill>
                <a:ea typeface="Arial"/>
                <a:cs typeface="Arial"/>
                <a:sym typeface="Arial"/>
              </a:rPr>
              <a:t>спонзорства</a:t>
            </a:r>
            <a:r>
              <a:rPr lang="hu-HU" sz="1400" kern="0" dirty="0">
                <a:solidFill>
                  <a:srgbClr val="000000"/>
                </a:solidFill>
                <a:ea typeface="Arial"/>
                <a:cs typeface="Arial"/>
                <a:sym typeface="Arial"/>
              </a:rPr>
              <a:t>)</a:t>
            </a:r>
          </a:p>
          <a:p>
            <a:pPr marL="609600" indent="-241300">
              <a:spcBef>
                <a:spcPts val="100"/>
              </a:spcBef>
              <a:buClr>
                <a:srgbClr val="000000"/>
              </a:buClr>
              <a:buSzPts val="1400"/>
              <a:buFont typeface="Arial"/>
              <a:buChar char="🚩"/>
              <a:defRPr/>
            </a:pPr>
            <a:r>
              <a:rPr lang="sr-Cyrl-RS" sz="1400" kern="0" dirty="0">
                <a:solidFill>
                  <a:srgbClr val="000000"/>
                </a:solidFill>
                <a:cs typeface="Arial"/>
                <a:sym typeface="Arial"/>
              </a:rPr>
              <a:t>Конфликт интереса</a:t>
            </a:r>
            <a:endParaRPr sz="1400" i="1" kern="0" dirty="0">
              <a:solidFill>
                <a:srgbClr val="000000"/>
              </a:solidFill>
              <a:ea typeface="Arial"/>
              <a:cs typeface="Arial"/>
              <a:sym typeface="Arial"/>
            </a:endParaRP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Значајни износи неоправданих трошкова (нпр. истраживање тржишта, накнаде за консалтинг или менаџмент услуге, трошкови маркетинга</a:t>
            </a:r>
            <a:r>
              <a:rPr lang="hu-HU" sz="1400" kern="0" dirty="0">
                <a:solidFill>
                  <a:srgbClr val="000000"/>
                </a:solidFill>
                <a:ea typeface="Arial"/>
                <a:cs typeface="Arial"/>
                <a:sym typeface="Arial"/>
              </a:rPr>
              <a:t>)</a:t>
            </a: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Трансакције за које не постоји одговарајућа документација или одобрење</a:t>
            </a:r>
            <a:endParaRPr sz="1200" kern="0" dirty="0">
              <a:solidFill>
                <a:srgbClr val="FFFFFF"/>
              </a:solidFill>
              <a:ea typeface="Arial"/>
              <a:cs typeface="Arial"/>
              <a:sym typeface="Arial"/>
            </a:endParaRPr>
          </a:p>
        </p:txBody>
      </p:sp>
      <p:sp>
        <p:nvSpPr>
          <p:cNvPr id="22" name="Google Shape;1915;gcddd3249fb_13_300">
            <a:extLst>
              <a:ext uri="{FF2B5EF4-FFF2-40B4-BE49-F238E27FC236}">
                <a16:creationId xmlns:a16="http://schemas.microsoft.com/office/drawing/2014/main" id="{5A284FC1-ED6A-7F8E-EF04-6C11865D6D7F}"/>
              </a:ext>
            </a:extLst>
          </p:cNvPr>
          <p:cNvSpPr/>
          <p:nvPr/>
        </p:nvSpPr>
        <p:spPr>
          <a:xfrm>
            <a:off x="4419216" y="3426967"/>
            <a:ext cx="3687600" cy="2523673"/>
          </a:xfrm>
          <a:prstGeom prst="rect">
            <a:avLst/>
          </a:prstGeom>
          <a:noFill/>
          <a:ln>
            <a:noFill/>
          </a:ln>
        </p:spPr>
        <p:txBody>
          <a:bodyPr spcFirstLastPara="1" wrap="square" lIns="0" tIns="0" rIns="0" bIns="0" anchor="t" anchorCtr="0">
            <a:noAutofit/>
          </a:bodyPr>
          <a:lstStyle/>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Мањак/вишак готовине на крају године, које се повећава из године у годину</a:t>
            </a:r>
            <a:endParaRPr lang="hu-HU" sz="1400" kern="0" dirty="0">
              <a:solidFill>
                <a:srgbClr val="000000"/>
              </a:solidFill>
              <a:ea typeface="Arial"/>
              <a:cs typeface="Arial"/>
              <a:sym typeface="Arial"/>
            </a:endParaRP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Неадекватна сегрегација дужности</a:t>
            </a:r>
            <a:endParaRPr sz="1400" kern="0" dirty="0">
              <a:solidFill>
                <a:srgbClr val="000000"/>
              </a:solidFill>
              <a:ea typeface="Arial"/>
              <a:cs typeface="Arial"/>
              <a:sym typeface="Arial"/>
            </a:endParaRP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Добављачи/купци са значајним прометом који су непознати тржишту</a:t>
            </a:r>
            <a:endParaRPr sz="1400" kern="0" dirty="0">
              <a:solidFill>
                <a:srgbClr val="000000"/>
              </a:solidFill>
              <a:ea typeface="Arial"/>
              <a:cs typeface="Arial"/>
              <a:sym typeface="Arial"/>
            </a:endParaRP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Значајна количина отписа инвентара, несташице залиха, необјашњиве ставке у евиденцији инвентара</a:t>
            </a:r>
            <a:endParaRPr lang="hu-HU" sz="1400" kern="0" dirty="0">
              <a:solidFill>
                <a:srgbClr val="000000"/>
              </a:solidFill>
              <a:ea typeface="Arial"/>
              <a:cs typeface="Arial"/>
              <a:sym typeface="Arial"/>
            </a:endParaRP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Необјашњиве и неочекиване исплате бонуса</a:t>
            </a:r>
            <a:endParaRPr sz="1400" kern="0" dirty="0">
              <a:solidFill>
                <a:srgbClr val="FFFFFF"/>
              </a:solidFill>
              <a:ea typeface="Arial"/>
              <a:cs typeface="Arial"/>
              <a:sym typeface="Arial"/>
            </a:endParaRPr>
          </a:p>
        </p:txBody>
      </p:sp>
      <p:sp>
        <p:nvSpPr>
          <p:cNvPr id="23" name="Google Shape;1916;gcddd3249fb_13_300">
            <a:extLst>
              <a:ext uri="{FF2B5EF4-FFF2-40B4-BE49-F238E27FC236}">
                <a16:creationId xmlns:a16="http://schemas.microsoft.com/office/drawing/2014/main" id="{385B8E62-48E6-E2CD-8133-97E067CE45BD}"/>
              </a:ext>
            </a:extLst>
          </p:cNvPr>
          <p:cNvSpPr/>
          <p:nvPr/>
        </p:nvSpPr>
        <p:spPr>
          <a:xfrm>
            <a:off x="8161990" y="3429000"/>
            <a:ext cx="3443113" cy="3150913"/>
          </a:xfrm>
          <a:prstGeom prst="rect">
            <a:avLst/>
          </a:prstGeom>
          <a:noFill/>
          <a:ln>
            <a:noFill/>
          </a:ln>
        </p:spPr>
        <p:txBody>
          <a:bodyPr spcFirstLastPara="1" wrap="square" lIns="0" tIns="0" rIns="0" bIns="0" anchor="t" anchorCtr="0">
            <a:noAutofit/>
          </a:bodyPr>
          <a:lstStyle/>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Ограничавање и ометање рада ревизора</a:t>
            </a:r>
            <a:endParaRPr lang="hu-HU" sz="1400" kern="0" dirty="0">
              <a:solidFill>
                <a:srgbClr val="000000"/>
              </a:solidFill>
              <a:ea typeface="Arial"/>
              <a:cs typeface="Arial"/>
              <a:sym typeface="Arial"/>
            </a:endParaRP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Необјављене трансакције повезаних лица</a:t>
            </a:r>
            <a:endParaRPr lang="hu-HU" sz="1400" kern="0" dirty="0">
              <a:solidFill>
                <a:srgbClr val="000000"/>
              </a:solidFill>
              <a:ea typeface="Arial"/>
              <a:cs typeface="Arial"/>
              <a:sym typeface="Arial"/>
            </a:endParaRP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Добри финансијски резултати нису објашњени упркос конкуренцији и лошим перформансама на тржишту</a:t>
            </a:r>
            <a:endParaRPr lang="hu-HU" sz="1400" kern="0" dirty="0">
              <a:solidFill>
                <a:srgbClr val="000000"/>
              </a:solidFill>
              <a:ea typeface="Arial"/>
              <a:cs typeface="Arial"/>
              <a:sym typeface="Arial"/>
            </a:endParaRP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Недостају документа или постоји индиција да су иста измењена</a:t>
            </a:r>
            <a:endParaRPr sz="1400" kern="0" dirty="0">
              <a:solidFill>
                <a:srgbClr val="000000"/>
              </a:solidFill>
              <a:ea typeface="Arial"/>
              <a:cs typeface="Arial"/>
              <a:sym typeface="Arial"/>
            </a:endParaRP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Велика флуктуација запослених у рачуноводству и финансијама, честа промена рачуноводствених агенција</a:t>
            </a:r>
            <a:endParaRPr sz="1400" kern="0" dirty="0">
              <a:solidFill>
                <a:srgbClr val="000000"/>
              </a:solidFill>
              <a:ea typeface="Arial"/>
              <a:cs typeface="Arial"/>
              <a:sym typeface="Arial"/>
            </a:endParaRPr>
          </a:p>
          <a:p>
            <a:pPr marL="609600" indent="-241300">
              <a:spcBef>
                <a:spcPts val="100"/>
              </a:spcBef>
              <a:buClr>
                <a:srgbClr val="000000"/>
              </a:buClr>
              <a:buSzPts val="1400"/>
              <a:buFont typeface="Arial"/>
              <a:buChar char="🚩"/>
              <a:defRPr/>
            </a:pPr>
            <a:r>
              <a:rPr lang="sr-Cyrl-RS" sz="1400" kern="0" dirty="0">
                <a:solidFill>
                  <a:srgbClr val="000000"/>
                </a:solidFill>
                <a:ea typeface="Arial"/>
                <a:cs typeface="Arial"/>
                <a:sym typeface="Arial"/>
              </a:rPr>
              <a:t>Непостојање или неадекватна интерна контрола</a:t>
            </a:r>
            <a:endParaRPr sz="1400" kern="0" dirty="0">
              <a:solidFill>
                <a:srgbClr val="000000"/>
              </a:solidFill>
              <a:ea typeface="Arial"/>
              <a:cs typeface="Arial"/>
              <a:sym typeface="Arial"/>
            </a:endParaRPr>
          </a:p>
        </p:txBody>
      </p:sp>
    </p:spTree>
    <p:extLst>
      <p:ext uri="{BB962C8B-B14F-4D97-AF65-F5344CB8AC3E}">
        <p14:creationId xmlns:p14="http://schemas.microsoft.com/office/powerpoint/2010/main" val="219004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B43FEC-217F-6BC2-8ECD-732108365FA8}"/>
              </a:ext>
            </a:extLst>
          </p:cNvPr>
          <p:cNvSpPr>
            <a:spLocks noGrp="1"/>
          </p:cNvSpPr>
          <p:nvPr>
            <p:ph type="body" sz="quarter" idx="13"/>
          </p:nvPr>
        </p:nvSpPr>
        <p:spPr>
          <a:xfrm>
            <a:off x="699715" y="691777"/>
            <a:ext cx="10654083"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latin typeface="+mn-lt"/>
              </a:rPr>
              <a:t>Зашто је тема проневера и превара увек актуелна?</a:t>
            </a:r>
            <a:endParaRPr lang="en-US" sz="3200" dirty="0">
              <a:solidFill>
                <a:schemeClr val="bg1"/>
              </a:solidFill>
              <a:latin typeface="+mn-lt"/>
            </a:endParaRPr>
          </a:p>
        </p:txBody>
      </p:sp>
      <p:sp>
        <p:nvSpPr>
          <p:cNvPr id="5" name="Content Placeholder 2">
            <a:extLst>
              <a:ext uri="{FF2B5EF4-FFF2-40B4-BE49-F238E27FC236}">
                <a16:creationId xmlns:a16="http://schemas.microsoft.com/office/drawing/2014/main" id="{6867C64D-1226-E948-21DD-471A68DDABF1}"/>
              </a:ext>
            </a:extLst>
          </p:cNvPr>
          <p:cNvSpPr txBox="1">
            <a:spLocks/>
          </p:cNvSpPr>
          <p:nvPr/>
        </p:nvSpPr>
        <p:spPr>
          <a:xfrm>
            <a:off x="523784" y="1242147"/>
            <a:ext cx="11005944" cy="51174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Verdana" panose="020B0604030504040204" pitchFamily="34" charset="0"/>
              <a:ea typeface="Verdana" panose="020B0604030504040204" pitchFamily="34" charset="0"/>
            </a:endParaRPr>
          </a:p>
        </p:txBody>
      </p:sp>
      <p:grpSp>
        <p:nvGrpSpPr>
          <p:cNvPr id="8" name="Google Shape;1552;p10">
            <a:extLst>
              <a:ext uri="{FF2B5EF4-FFF2-40B4-BE49-F238E27FC236}">
                <a16:creationId xmlns:a16="http://schemas.microsoft.com/office/drawing/2014/main" id="{9E9AC352-8543-D06C-764D-585CA51E813E}"/>
              </a:ext>
            </a:extLst>
          </p:cNvPr>
          <p:cNvGrpSpPr/>
          <p:nvPr/>
        </p:nvGrpSpPr>
        <p:grpSpPr>
          <a:xfrm>
            <a:off x="662272" y="1633383"/>
            <a:ext cx="9977779" cy="5092484"/>
            <a:chOff x="1120200" y="1574782"/>
            <a:chExt cx="9977779" cy="5092484"/>
          </a:xfrm>
        </p:grpSpPr>
        <p:grpSp>
          <p:nvGrpSpPr>
            <p:cNvPr id="9" name="Google Shape;1553;p10">
              <a:extLst>
                <a:ext uri="{FF2B5EF4-FFF2-40B4-BE49-F238E27FC236}">
                  <a16:creationId xmlns:a16="http://schemas.microsoft.com/office/drawing/2014/main" id="{063A3BC0-6732-8B8C-D4A1-BABBF61489C1}"/>
                </a:ext>
              </a:extLst>
            </p:cNvPr>
            <p:cNvGrpSpPr/>
            <p:nvPr/>
          </p:nvGrpSpPr>
          <p:grpSpPr>
            <a:xfrm>
              <a:off x="1120200" y="1574782"/>
              <a:ext cx="9951599" cy="5034794"/>
              <a:chOff x="-5189906" y="258043"/>
              <a:chExt cx="9951599" cy="5034794"/>
            </a:xfrm>
          </p:grpSpPr>
          <p:sp>
            <p:nvSpPr>
              <p:cNvPr id="13" name="Google Shape;1554;p10">
                <a:extLst>
                  <a:ext uri="{FF2B5EF4-FFF2-40B4-BE49-F238E27FC236}">
                    <a16:creationId xmlns:a16="http://schemas.microsoft.com/office/drawing/2014/main" id="{5A691FE5-5FBC-906A-6C62-BEB4F00AF607}"/>
                  </a:ext>
                </a:extLst>
              </p:cNvPr>
              <p:cNvSpPr/>
              <p:nvPr/>
            </p:nvSpPr>
            <p:spPr>
              <a:xfrm>
                <a:off x="-1315840" y="1693500"/>
                <a:ext cx="863810" cy="86381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Georgia"/>
                  <a:ea typeface="Georgia"/>
                  <a:cs typeface="Georgia"/>
                  <a:sym typeface="Georgia"/>
                </a:endParaRPr>
              </a:p>
            </p:txBody>
          </p:sp>
          <p:sp>
            <p:nvSpPr>
              <p:cNvPr id="14" name="Google Shape;1555;p10">
                <a:extLst>
                  <a:ext uri="{FF2B5EF4-FFF2-40B4-BE49-F238E27FC236}">
                    <a16:creationId xmlns:a16="http://schemas.microsoft.com/office/drawing/2014/main" id="{6CFA1706-166C-0A51-CDC9-E33B79372021}"/>
                  </a:ext>
                </a:extLst>
              </p:cNvPr>
              <p:cNvSpPr/>
              <p:nvPr/>
            </p:nvSpPr>
            <p:spPr>
              <a:xfrm>
                <a:off x="936936" y="1676691"/>
                <a:ext cx="863810" cy="863810"/>
              </a:xfrm>
              <a:prstGeom prst="rect">
                <a:avLst/>
              </a:prstGeom>
              <a:solidFill>
                <a:srgbClr val="DB536A"/>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Georgia"/>
                  <a:ea typeface="Georgia"/>
                  <a:cs typeface="Georgia"/>
                  <a:sym typeface="Georgia"/>
                </a:endParaRPr>
              </a:p>
            </p:txBody>
          </p:sp>
          <p:sp>
            <p:nvSpPr>
              <p:cNvPr id="15" name="Google Shape;1556;p10">
                <a:extLst>
                  <a:ext uri="{FF2B5EF4-FFF2-40B4-BE49-F238E27FC236}">
                    <a16:creationId xmlns:a16="http://schemas.microsoft.com/office/drawing/2014/main" id="{4EDC3BD2-760D-D9D8-9C98-B482C130A10B}"/>
                  </a:ext>
                </a:extLst>
              </p:cNvPr>
              <p:cNvSpPr/>
              <p:nvPr/>
            </p:nvSpPr>
            <p:spPr>
              <a:xfrm>
                <a:off x="3190625" y="1693500"/>
                <a:ext cx="863810" cy="863810"/>
              </a:xfrm>
              <a:prstGeom prst="rect">
                <a:avLst/>
              </a:prstGeom>
              <a:solidFill>
                <a:srgbClr val="E0301E"/>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Georgia"/>
                  <a:ea typeface="Georgia"/>
                  <a:cs typeface="Georgia"/>
                  <a:sym typeface="Georgia"/>
                </a:endParaRPr>
              </a:p>
            </p:txBody>
          </p:sp>
          <p:sp>
            <p:nvSpPr>
              <p:cNvPr id="16" name="Google Shape;1557;p10">
                <a:extLst>
                  <a:ext uri="{FF2B5EF4-FFF2-40B4-BE49-F238E27FC236}">
                    <a16:creationId xmlns:a16="http://schemas.microsoft.com/office/drawing/2014/main" id="{8478A5B6-5BDD-B2FE-D5FE-D1C1A475B8FA}"/>
                  </a:ext>
                </a:extLst>
              </p:cNvPr>
              <p:cNvSpPr/>
              <p:nvPr/>
            </p:nvSpPr>
            <p:spPr>
              <a:xfrm>
                <a:off x="-1859005" y="3235864"/>
                <a:ext cx="2038001" cy="2056973"/>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FFB600"/>
                  </a:buClr>
                  <a:buSzPts val="2400"/>
                  <a:buFont typeface="Arial"/>
                  <a:buNone/>
                  <a:tabLst/>
                  <a:defRPr/>
                </a:pPr>
                <a:r>
                  <a:rPr kumimoji="0" lang="sr-Cyrl-RS" sz="2000" b="1" i="0" u="none" strike="noStrike" kern="0" cap="none" spc="0" normalizeH="0" baseline="0" noProof="0" dirty="0">
                    <a:ln>
                      <a:noFill/>
                    </a:ln>
                    <a:solidFill>
                      <a:srgbClr val="FFB600"/>
                    </a:solidFill>
                    <a:effectLst/>
                    <a:uLnTx/>
                    <a:uFillTx/>
                    <a:ea typeface="Arial"/>
                    <a:cs typeface="Arial"/>
                    <a:sym typeface="Arial"/>
                  </a:rPr>
                  <a:t>Злоупотребе и афере су </a:t>
                </a:r>
              </a:p>
              <a:p>
                <a:pPr marL="0" marR="0" lvl="0" indent="0" algn="ctr" defTabSz="914400" eaLnBrk="1" fontAlgn="auto" latinLnBrk="0" hangingPunct="1">
                  <a:lnSpc>
                    <a:spcPct val="100000"/>
                  </a:lnSpc>
                  <a:spcBef>
                    <a:spcPts val="0"/>
                  </a:spcBef>
                  <a:spcAft>
                    <a:spcPts val="0"/>
                  </a:spcAft>
                  <a:buClr>
                    <a:srgbClr val="FFB600"/>
                  </a:buClr>
                  <a:buSzPts val="2400"/>
                  <a:buFont typeface="Arial"/>
                  <a:buNone/>
                  <a:tabLst/>
                  <a:defRPr/>
                </a:pPr>
                <a:r>
                  <a:rPr kumimoji="0" lang="sr-Cyrl-RS" sz="2000" b="1" i="0" u="none" strike="noStrike" kern="0" cap="none" spc="0" normalizeH="0" baseline="0" noProof="0" dirty="0">
                    <a:ln>
                      <a:noFill/>
                    </a:ln>
                    <a:solidFill>
                      <a:srgbClr val="FFB600"/>
                    </a:solidFill>
                    <a:effectLst/>
                    <a:uLnTx/>
                    <a:uFillTx/>
                    <a:ea typeface="Arial"/>
                    <a:cs typeface="Arial"/>
                    <a:sym typeface="Arial"/>
                  </a:rPr>
                  <a:t>недавно изашле на видело</a:t>
                </a:r>
                <a:endParaRPr kumimoji="0" sz="2000" b="1" i="0" u="none" strike="noStrike" kern="0" cap="none" spc="0" normalizeH="0" baseline="0" noProof="0" dirty="0">
                  <a:ln>
                    <a:noFill/>
                  </a:ln>
                  <a:solidFill>
                    <a:srgbClr val="FFB600"/>
                  </a:solidFill>
                  <a:effectLst/>
                  <a:uLnTx/>
                  <a:uFillTx/>
                  <a:ea typeface="Arial"/>
                  <a:cs typeface="Arial"/>
                  <a:sym typeface="Arial"/>
                </a:endParaRPr>
              </a:p>
            </p:txBody>
          </p:sp>
          <p:sp>
            <p:nvSpPr>
              <p:cNvPr id="17" name="Google Shape;1558;p10">
                <a:extLst>
                  <a:ext uri="{FF2B5EF4-FFF2-40B4-BE49-F238E27FC236}">
                    <a16:creationId xmlns:a16="http://schemas.microsoft.com/office/drawing/2014/main" id="{C7F4CF8B-D601-059C-97B0-EAA8030A6674}"/>
                  </a:ext>
                </a:extLst>
              </p:cNvPr>
              <p:cNvSpPr/>
              <p:nvPr/>
            </p:nvSpPr>
            <p:spPr>
              <a:xfrm>
                <a:off x="-5189906" y="1968894"/>
                <a:ext cx="604667" cy="302334"/>
              </a:xfrm>
              <a:prstGeom prst="chevron">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 name="Google Shape;1559;p10">
                <a:extLst>
                  <a:ext uri="{FF2B5EF4-FFF2-40B4-BE49-F238E27FC236}">
                    <a16:creationId xmlns:a16="http://schemas.microsoft.com/office/drawing/2014/main" id="{2781FDCD-5480-422B-4F63-C7F6115EB908}"/>
                  </a:ext>
                </a:extLst>
              </p:cNvPr>
              <p:cNvSpPr/>
              <p:nvPr/>
            </p:nvSpPr>
            <p:spPr>
              <a:xfrm>
                <a:off x="-2602671" y="1993893"/>
                <a:ext cx="604667" cy="302334"/>
              </a:xfrm>
              <a:prstGeom prst="chevron">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9" name="Google Shape;1560;p10">
                <a:extLst>
                  <a:ext uri="{FF2B5EF4-FFF2-40B4-BE49-F238E27FC236}">
                    <a16:creationId xmlns:a16="http://schemas.microsoft.com/office/drawing/2014/main" id="{0C84C92F-CD43-0A2F-D9C2-F2521F1DD14E}"/>
                  </a:ext>
                </a:extLst>
              </p:cNvPr>
              <p:cNvGrpSpPr/>
              <p:nvPr/>
            </p:nvGrpSpPr>
            <p:grpSpPr>
              <a:xfrm>
                <a:off x="-2038018" y="1389301"/>
                <a:ext cx="2293246" cy="1467806"/>
                <a:chOff x="604364" y="2649627"/>
                <a:chExt cx="1911459" cy="1223440"/>
              </a:xfrm>
            </p:grpSpPr>
            <p:sp>
              <p:nvSpPr>
                <p:cNvPr id="53" name="Google Shape;1561;p10">
                  <a:extLst>
                    <a:ext uri="{FF2B5EF4-FFF2-40B4-BE49-F238E27FC236}">
                      <a16:creationId xmlns:a16="http://schemas.microsoft.com/office/drawing/2014/main" id="{5C859046-E5D0-DF1A-62ED-2F55C6BD1F19}"/>
                    </a:ext>
                  </a:extLst>
                </p:cNvPr>
                <p:cNvSpPr/>
                <p:nvPr/>
              </p:nvSpPr>
              <p:spPr>
                <a:xfrm>
                  <a:off x="954212" y="2649627"/>
                  <a:ext cx="1223440" cy="1223440"/>
                </a:xfrm>
                <a:prstGeom prst="frame">
                  <a:avLst>
                    <a:gd name="adj1" fmla="val 14698"/>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1562;p10">
                  <a:extLst>
                    <a:ext uri="{FF2B5EF4-FFF2-40B4-BE49-F238E27FC236}">
                      <a16:creationId xmlns:a16="http://schemas.microsoft.com/office/drawing/2014/main" id="{DEBB3670-1940-490A-04D8-5A8DB617230D}"/>
                    </a:ext>
                  </a:extLst>
                </p:cNvPr>
                <p:cNvSpPr/>
                <p:nvPr/>
              </p:nvSpPr>
              <p:spPr>
                <a:xfrm>
                  <a:off x="604364" y="3153564"/>
                  <a:ext cx="504000" cy="252000"/>
                </a:xfrm>
                <a:prstGeom prst="chevron">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1563;p10">
                  <a:extLst>
                    <a:ext uri="{FF2B5EF4-FFF2-40B4-BE49-F238E27FC236}">
                      <a16:creationId xmlns:a16="http://schemas.microsoft.com/office/drawing/2014/main" id="{7E1BFE65-38A5-7652-E585-9AF7CFD05D45}"/>
                    </a:ext>
                  </a:extLst>
                </p:cNvPr>
                <p:cNvSpPr/>
                <p:nvPr/>
              </p:nvSpPr>
              <p:spPr>
                <a:xfrm>
                  <a:off x="2011823" y="3153564"/>
                  <a:ext cx="504000" cy="252000"/>
                </a:xfrm>
                <a:prstGeom prst="chevron">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0" name="Google Shape;1564;p10">
                <a:extLst>
                  <a:ext uri="{FF2B5EF4-FFF2-40B4-BE49-F238E27FC236}">
                    <a16:creationId xmlns:a16="http://schemas.microsoft.com/office/drawing/2014/main" id="{84E56E7B-2B1D-FEC8-B67D-9AE97BA4E7E7}"/>
                  </a:ext>
                </a:extLst>
              </p:cNvPr>
              <p:cNvGrpSpPr/>
              <p:nvPr/>
            </p:nvGrpSpPr>
            <p:grpSpPr>
              <a:xfrm>
                <a:off x="215214" y="1389301"/>
                <a:ext cx="2293246" cy="1467806"/>
                <a:chOff x="604364" y="2649627"/>
                <a:chExt cx="1911459" cy="1223440"/>
              </a:xfrm>
            </p:grpSpPr>
            <p:sp>
              <p:nvSpPr>
                <p:cNvPr id="50" name="Google Shape;1565;p10">
                  <a:extLst>
                    <a:ext uri="{FF2B5EF4-FFF2-40B4-BE49-F238E27FC236}">
                      <a16:creationId xmlns:a16="http://schemas.microsoft.com/office/drawing/2014/main" id="{A8743F1D-5CEA-AE88-62FB-7FF4C2FD592B}"/>
                    </a:ext>
                  </a:extLst>
                </p:cNvPr>
                <p:cNvSpPr/>
                <p:nvPr/>
              </p:nvSpPr>
              <p:spPr>
                <a:xfrm>
                  <a:off x="954212" y="2649627"/>
                  <a:ext cx="1223440" cy="1223440"/>
                </a:xfrm>
                <a:prstGeom prst="frame">
                  <a:avLst>
                    <a:gd name="adj1" fmla="val 14698"/>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1566;p10">
                  <a:extLst>
                    <a:ext uri="{FF2B5EF4-FFF2-40B4-BE49-F238E27FC236}">
                      <a16:creationId xmlns:a16="http://schemas.microsoft.com/office/drawing/2014/main" id="{750BA7DA-2152-0774-ADE4-8137F3C2C042}"/>
                    </a:ext>
                  </a:extLst>
                </p:cNvPr>
                <p:cNvSpPr/>
                <p:nvPr/>
              </p:nvSpPr>
              <p:spPr>
                <a:xfrm>
                  <a:off x="604364" y="3153564"/>
                  <a:ext cx="504000" cy="252000"/>
                </a:xfrm>
                <a:prstGeom prst="chevron">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1567;p10">
                  <a:extLst>
                    <a:ext uri="{FF2B5EF4-FFF2-40B4-BE49-F238E27FC236}">
                      <a16:creationId xmlns:a16="http://schemas.microsoft.com/office/drawing/2014/main" id="{B0C47D55-90B9-F740-240B-B96EB6202E6B}"/>
                    </a:ext>
                  </a:extLst>
                </p:cNvPr>
                <p:cNvSpPr/>
                <p:nvPr/>
              </p:nvSpPr>
              <p:spPr>
                <a:xfrm>
                  <a:off x="2011823" y="3153564"/>
                  <a:ext cx="504000" cy="252000"/>
                </a:xfrm>
                <a:prstGeom prst="chevron">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1" name="Google Shape;1568;p10">
                <a:extLst>
                  <a:ext uri="{FF2B5EF4-FFF2-40B4-BE49-F238E27FC236}">
                    <a16:creationId xmlns:a16="http://schemas.microsoft.com/office/drawing/2014/main" id="{EC849142-BCE9-F43E-FDD6-FFE6B37A1A6A}"/>
                  </a:ext>
                </a:extLst>
              </p:cNvPr>
              <p:cNvGrpSpPr/>
              <p:nvPr/>
            </p:nvGrpSpPr>
            <p:grpSpPr>
              <a:xfrm>
                <a:off x="2468447" y="1389301"/>
                <a:ext cx="2293246" cy="1467806"/>
                <a:chOff x="604364" y="2649627"/>
                <a:chExt cx="1911459" cy="1223440"/>
              </a:xfrm>
            </p:grpSpPr>
            <p:sp>
              <p:nvSpPr>
                <p:cNvPr id="47" name="Google Shape;1569;p10">
                  <a:extLst>
                    <a:ext uri="{FF2B5EF4-FFF2-40B4-BE49-F238E27FC236}">
                      <a16:creationId xmlns:a16="http://schemas.microsoft.com/office/drawing/2014/main" id="{CCF3DCAC-C884-1462-B287-6C89AD339EFD}"/>
                    </a:ext>
                  </a:extLst>
                </p:cNvPr>
                <p:cNvSpPr/>
                <p:nvPr/>
              </p:nvSpPr>
              <p:spPr>
                <a:xfrm>
                  <a:off x="954212" y="2649627"/>
                  <a:ext cx="1223440" cy="1223440"/>
                </a:xfrm>
                <a:prstGeom prst="frame">
                  <a:avLst>
                    <a:gd name="adj1" fmla="val 14698"/>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 name="Google Shape;1570;p10">
                  <a:extLst>
                    <a:ext uri="{FF2B5EF4-FFF2-40B4-BE49-F238E27FC236}">
                      <a16:creationId xmlns:a16="http://schemas.microsoft.com/office/drawing/2014/main" id="{9CA386FA-F35B-988E-936D-51063714B850}"/>
                    </a:ext>
                  </a:extLst>
                </p:cNvPr>
                <p:cNvSpPr/>
                <p:nvPr/>
              </p:nvSpPr>
              <p:spPr>
                <a:xfrm>
                  <a:off x="604364" y="3153564"/>
                  <a:ext cx="504000" cy="252000"/>
                </a:xfrm>
                <a:prstGeom prst="chevron">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 name="Google Shape;1571;p10">
                  <a:extLst>
                    <a:ext uri="{FF2B5EF4-FFF2-40B4-BE49-F238E27FC236}">
                      <a16:creationId xmlns:a16="http://schemas.microsoft.com/office/drawing/2014/main" id="{D0098CC4-2717-5870-9629-BB3B565D5884}"/>
                    </a:ext>
                  </a:extLst>
                </p:cNvPr>
                <p:cNvSpPr/>
                <p:nvPr/>
              </p:nvSpPr>
              <p:spPr>
                <a:xfrm>
                  <a:off x="2011823" y="3153564"/>
                  <a:ext cx="504000" cy="252000"/>
                </a:xfrm>
                <a:prstGeom prst="chevron">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1572;p10">
                <a:extLst>
                  <a:ext uri="{FF2B5EF4-FFF2-40B4-BE49-F238E27FC236}">
                    <a16:creationId xmlns:a16="http://schemas.microsoft.com/office/drawing/2014/main" id="{DE0719F9-901C-63A9-619A-805E3D2A309B}"/>
                  </a:ext>
                </a:extLst>
              </p:cNvPr>
              <p:cNvGrpSpPr/>
              <p:nvPr/>
            </p:nvGrpSpPr>
            <p:grpSpPr>
              <a:xfrm>
                <a:off x="1064724" y="1802682"/>
                <a:ext cx="639447" cy="639352"/>
                <a:chOff x="986" y="0"/>
                <a:chExt cx="6714" cy="6713"/>
              </a:xfrm>
            </p:grpSpPr>
            <p:sp>
              <p:nvSpPr>
                <p:cNvPr id="40" name="Google Shape;1573;p10">
                  <a:extLst>
                    <a:ext uri="{FF2B5EF4-FFF2-40B4-BE49-F238E27FC236}">
                      <a16:creationId xmlns:a16="http://schemas.microsoft.com/office/drawing/2014/main" id="{12EE29F8-E7D1-6887-3443-D288DA443E58}"/>
                    </a:ext>
                  </a:extLst>
                </p:cNvPr>
                <p:cNvSpPr/>
                <p:nvPr/>
              </p:nvSpPr>
              <p:spPr>
                <a:xfrm>
                  <a:off x="986" y="0"/>
                  <a:ext cx="6714" cy="6713"/>
                </a:xfrm>
                <a:custGeom>
                  <a:avLst/>
                  <a:gdLst/>
                  <a:ahLst/>
                  <a:cxnLst/>
                  <a:rect l="l" t="t" r="r" b="b"/>
                  <a:pathLst>
                    <a:path w="6714" h="6713" extrusionOk="0">
                      <a:moveTo>
                        <a:pt x="0" y="0"/>
                      </a:moveTo>
                      <a:lnTo>
                        <a:pt x="0" y="6713"/>
                      </a:lnTo>
                      <a:lnTo>
                        <a:pt x="6714" y="6713"/>
                      </a:lnTo>
                      <a:lnTo>
                        <a:pt x="6714" y="0"/>
                      </a:lnTo>
                      <a:lnTo>
                        <a:pt x="0" y="0"/>
                      </a:lnTo>
                      <a:close/>
                      <a:moveTo>
                        <a:pt x="6428" y="4819"/>
                      </a:moveTo>
                      <a:lnTo>
                        <a:pt x="2920" y="4819"/>
                      </a:lnTo>
                      <a:lnTo>
                        <a:pt x="4242" y="3497"/>
                      </a:lnTo>
                      <a:lnTo>
                        <a:pt x="5106" y="3497"/>
                      </a:lnTo>
                      <a:lnTo>
                        <a:pt x="5378" y="3222"/>
                      </a:lnTo>
                      <a:lnTo>
                        <a:pt x="5378" y="3499"/>
                      </a:lnTo>
                      <a:lnTo>
                        <a:pt x="5668" y="3499"/>
                      </a:lnTo>
                      <a:lnTo>
                        <a:pt x="5668" y="3212"/>
                      </a:lnTo>
                      <a:lnTo>
                        <a:pt x="5386" y="3212"/>
                      </a:lnTo>
                      <a:lnTo>
                        <a:pt x="6428" y="2160"/>
                      </a:lnTo>
                      <a:lnTo>
                        <a:pt x="6428" y="4819"/>
                      </a:lnTo>
                      <a:close/>
                      <a:moveTo>
                        <a:pt x="288" y="5107"/>
                      </a:moveTo>
                      <a:lnTo>
                        <a:pt x="1404" y="5107"/>
                      </a:lnTo>
                      <a:lnTo>
                        <a:pt x="288" y="6225"/>
                      </a:lnTo>
                      <a:lnTo>
                        <a:pt x="288" y="5107"/>
                      </a:lnTo>
                      <a:close/>
                      <a:moveTo>
                        <a:pt x="288" y="4819"/>
                      </a:moveTo>
                      <a:lnTo>
                        <a:pt x="288" y="3499"/>
                      </a:lnTo>
                      <a:lnTo>
                        <a:pt x="454" y="3499"/>
                      </a:lnTo>
                      <a:lnTo>
                        <a:pt x="454" y="3212"/>
                      </a:lnTo>
                      <a:lnTo>
                        <a:pt x="288" y="3212"/>
                      </a:lnTo>
                      <a:lnTo>
                        <a:pt x="288" y="1892"/>
                      </a:lnTo>
                      <a:lnTo>
                        <a:pt x="6290" y="1892"/>
                      </a:lnTo>
                      <a:lnTo>
                        <a:pt x="4986" y="3210"/>
                      </a:lnTo>
                      <a:lnTo>
                        <a:pt x="4124" y="3210"/>
                      </a:lnTo>
                      <a:lnTo>
                        <a:pt x="3930" y="3405"/>
                      </a:lnTo>
                      <a:lnTo>
                        <a:pt x="3930" y="3212"/>
                      </a:lnTo>
                      <a:lnTo>
                        <a:pt x="3640" y="3212"/>
                      </a:lnTo>
                      <a:lnTo>
                        <a:pt x="3640" y="3499"/>
                      </a:lnTo>
                      <a:lnTo>
                        <a:pt x="3834" y="3499"/>
                      </a:lnTo>
                      <a:lnTo>
                        <a:pt x="2514" y="4819"/>
                      </a:lnTo>
                      <a:lnTo>
                        <a:pt x="288" y="4819"/>
                      </a:lnTo>
                      <a:close/>
                      <a:moveTo>
                        <a:pt x="6428" y="286"/>
                      </a:moveTo>
                      <a:lnTo>
                        <a:pt x="6428" y="1606"/>
                      </a:lnTo>
                      <a:lnTo>
                        <a:pt x="288" y="1606"/>
                      </a:lnTo>
                      <a:lnTo>
                        <a:pt x="288" y="286"/>
                      </a:lnTo>
                      <a:lnTo>
                        <a:pt x="6428" y="286"/>
                      </a:lnTo>
                      <a:close/>
                      <a:moveTo>
                        <a:pt x="490" y="6427"/>
                      </a:moveTo>
                      <a:lnTo>
                        <a:pt x="1810" y="5107"/>
                      </a:lnTo>
                      <a:lnTo>
                        <a:pt x="6428" y="5107"/>
                      </a:lnTo>
                      <a:lnTo>
                        <a:pt x="6428" y="6427"/>
                      </a:lnTo>
                      <a:lnTo>
                        <a:pt x="490" y="6427"/>
                      </a:lnTo>
                      <a:close/>
                    </a:path>
                  </a:pathLst>
                </a:custGeom>
                <a:solidFill>
                  <a:srgbClr val="FFFFFF"/>
                </a:solidFill>
                <a:ln>
                  <a:noFill/>
                </a:ln>
              </p:spPr>
              <p:txBody>
                <a:bodyPr spcFirstLastPara="1" wrap="square" lIns="78175" tIns="39075" rIns="78175" bIns="39075"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 name="Google Shape;1574;p10">
                  <a:extLst>
                    <a:ext uri="{FF2B5EF4-FFF2-40B4-BE49-F238E27FC236}">
                      <a16:creationId xmlns:a16="http://schemas.microsoft.com/office/drawing/2014/main" id="{2BE3EDA5-BA4E-E22D-4917-5646C4BB198B}"/>
                    </a:ext>
                  </a:extLst>
                </p:cNvPr>
                <p:cNvSpPr/>
                <p:nvPr/>
              </p:nvSpPr>
              <p:spPr>
                <a:xfrm>
                  <a:off x="6944" y="3212"/>
                  <a:ext cx="288" cy="287"/>
                </a:xfrm>
                <a:prstGeom prst="rect">
                  <a:avLst/>
                </a:prstGeom>
                <a:solidFill>
                  <a:srgbClr val="FFFFFF"/>
                </a:solidFill>
                <a:ln>
                  <a:noFill/>
                </a:ln>
              </p:spPr>
              <p:txBody>
                <a:bodyPr spcFirstLastPara="1" wrap="square" lIns="78175" tIns="39075" rIns="78175" bIns="39075"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 name="Google Shape;1575;p10">
                  <a:extLst>
                    <a:ext uri="{FF2B5EF4-FFF2-40B4-BE49-F238E27FC236}">
                      <a16:creationId xmlns:a16="http://schemas.microsoft.com/office/drawing/2014/main" id="{473BC40C-26BF-31D9-D08B-02E936D39C0A}"/>
                    </a:ext>
                  </a:extLst>
                </p:cNvPr>
                <p:cNvSpPr/>
                <p:nvPr/>
              </p:nvSpPr>
              <p:spPr>
                <a:xfrm>
                  <a:off x="4046" y="3212"/>
                  <a:ext cx="290" cy="287"/>
                </a:xfrm>
                <a:prstGeom prst="rect">
                  <a:avLst/>
                </a:prstGeom>
                <a:solidFill>
                  <a:srgbClr val="FFFFFF"/>
                </a:solidFill>
                <a:ln>
                  <a:noFill/>
                </a:ln>
              </p:spPr>
              <p:txBody>
                <a:bodyPr spcFirstLastPara="1" wrap="square" lIns="78175" tIns="39075" rIns="78175" bIns="39075"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 name="Google Shape;1576;p10">
                  <a:extLst>
                    <a:ext uri="{FF2B5EF4-FFF2-40B4-BE49-F238E27FC236}">
                      <a16:creationId xmlns:a16="http://schemas.microsoft.com/office/drawing/2014/main" id="{AEA1C86E-FD30-6537-80EF-D5E9606ACDC6}"/>
                    </a:ext>
                  </a:extLst>
                </p:cNvPr>
                <p:cNvSpPr/>
                <p:nvPr/>
              </p:nvSpPr>
              <p:spPr>
                <a:xfrm>
                  <a:off x="3468" y="3212"/>
                  <a:ext cx="288" cy="287"/>
                </a:xfrm>
                <a:prstGeom prst="rect">
                  <a:avLst/>
                </a:prstGeom>
                <a:solidFill>
                  <a:srgbClr val="FFFFFF"/>
                </a:solidFill>
                <a:ln>
                  <a:noFill/>
                </a:ln>
              </p:spPr>
              <p:txBody>
                <a:bodyPr spcFirstLastPara="1" wrap="square" lIns="78175" tIns="39075" rIns="78175" bIns="39075"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 name="Google Shape;1577;p10">
                  <a:extLst>
                    <a:ext uri="{FF2B5EF4-FFF2-40B4-BE49-F238E27FC236}">
                      <a16:creationId xmlns:a16="http://schemas.microsoft.com/office/drawing/2014/main" id="{F2914F0B-F5B0-DB6B-BD78-BC81F41803D9}"/>
                    </a:ext>
                  </a:extLst>
                </p:cNvPr>
                <p:cNvSpPr/>
                <p:nvPr/>
              </p:nvSpPr>
              <p:spPr>
                <a:xfrm>
                  <a:off x="2888" y="3212"/>
                  <a:ext cx="290" cy="287"/>
                </a:xfrm>
                <a:prstGeom prst="rect">
                  <a:avLst/>
                </a:prstGeom>
                <a:solidFill>
                  <a:srgbClr val="FFFFFF"/>
                </a:solidFill>
                <a:ln>
                  <a:noFill/>
                </a:ln>
              </p:spPr>
              <p:txBody>
                <a:bodyPr spcFirstLastPara="1" wrap="square" lIns="78175" tIns="39075" rIns="78175" bIns="39075"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 name="Google Shape;1578;p10">
                  <a:extLst>
                    <a:ext uri="{FF2B5EF4-FFF2-40B4-BE49-F238E27FC236}">
                      <a16:creationId xmlns:a16="http://schemas.microsoft.com/office/drawing/2014/main" id="{878B12B8-9F7F-01BA-9DF3-663583115AD8}"/>
                    </a:ext>
                  </a:extLst>
                </p:cNvPr>
                <p:cNvSpPr/>
                <p:nvPr/>
              </p:nvSpPr>
              <p:spPr>
                <a:xfrm>
                  <a:off x="1730" y="3212"/>
                  <a:ext cx="288" cy="287"/>
                </a:xfrm>
                <a:prstGeom prst="rect">
                  <a:avLst/>
                </a:prstGeom>
                <a:solidFill>
                  <a:srgbClr val="FFFFFF"/>
                </a:solidFill>
                <a:ln>
                  <a:noFill/>
                </a:ln>
              </p:spPr>
              <p:txBody>
                <a:bodyPr spcFirstLastPara="1" wrap="square" lIns="78175" tIns="39075" rIns="78175" bIns="39075"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 name="Google Shape;1579;p10">
                  <a:extLst>
                    <a:ext uri="{FF2B5EF4-FFF2-40B4-BE49-F238E27FC236}">
                      <a16:creationId xmlns:a16="http://schemas.microsoft.com/office/drawing/2014/main" id="{1CD69B5F-4F1A-2D6F-2E09-A0D22E3A5371}"/>
                    </a:ext>
                  </a:extLst>
                </p:cNvPr>
                <p:cNvSpPr/>
                <p:nvPr/>
              </p:nvSpPr>
              <p:spPr>
                <a:xfrm>
                  <a:off x="2308" y="3212"/>
                  <a:ext cx="290" cy="287"/>
                </a:xfrm>
                <a:prstGeom prst="rect">
                  <a:avLst/>
                </a:prstGeom>
                <a:solidFill>
                  <a:srgbClr val="FFFFFF"/>
                </a:solidFill>
                <a:ln>
                  <a:noFill/>
                </a:ln>
              </p:spPr>
              <p:txBody>
                <a:bodyPr spcFirstLastPara="1" wrap="square" lIns="78175" tIns="39075" rIns="78175" bIns="39075"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3" name="Google Shape;1580;p10">
                <a:extLst>
                  <a:ext uri="{FF2B5EF4-FFF2-40B4-BE49-F238E27FC236}">
                    <a16:creationId xmlns:a16="http://schemas.microsoft.com/office/drawing/2014/main" id="{683356A4-8624-E5C7-8B17-4C6ED922EF47}"/>
                  </a:ext>
                </a:extLst>
              </p:cNvPr>
              <p:cNvSpPr/>
              <p:nvPr/>
            </p:nvSpPr>
            <p:spPr>
              <a:xfrm>
                <a:off x="-1212577" y="1799429"/>
                <a:ext cx="639448" cy="641264"/>
              </a:xfrm>
              <a:custGeom>
                <a:avLst/>
                <a:gdLst/>
                <a:ahLst/>
                <a:cxnLst/>
                <a:rect l="l" t="t" r="r" b="b"/>
                <a:pathLst>
                  <a:path w="576" h="576" extrusionOk="0">
                    <a:moveTo>
                      <a:pt x="316" y="282"/>
                    </a:moveTo>
                    <a:cubicBezTo>
                      <a:pt x="321" y="286"/>
                      <a:pt x="326" y="289"/>
                      <a:pt x="333" y="291"/>
                    </a:cubicBezTo>
                    <a:cubicBezTo>
                      <a:pt x="333" y="246"/>
                      <a:pt x="333" y="246"/>
                      <a:pt x="333" y="246"/>
                    </a:cubicBezTo>
                    <a:cubicBezTo>
                      <a:pt x="332" y="246"/>
                      <a:pt x="331" y="246"/>
                      <a:pt x="330" y="246"/>
                    </a:cubicBezTo>
                    <a:cubicBezTo>
                      <a:pt x="329" y="245"/>
                      <a:pt x="327" y="245"/>
                      <a:pt x="326" y="245"/>
                    </a:cubicBezTo>
                    <a:cubicBezTo>
                      <a:pt x="321" y="243"/>
                      <a:pt x="315" y="242"/>
                      <a:pt x="310" y="240"/>
                    </a:cubicBezTo>
                    <a:cubicBezTo>
                      <a:pt x="305" y="238"/>
                      <a:pt x="301" y="235"/>
                      <a:pt x="297" y="232"/>
                    </a:cubicBezTo>
                    <a:cubicBezTo>
                      <a:pt x="293" y="229"/>
                      <a:pt x="289" y="225"/>
                      <a:pt x="287" y="220"/>
                    </a:cubicBezTo>
                    <a:cubicBezTo>
                      <a:pt x="285" y="215"/>
                      <a:pt x="284" y="210"/>
                      <a:pt x="284" y="203"/>
                    </a:cubicBezTo>
                    <a:cubicBezTo>
                      <a:pt x="284" y="195"/>
                      <a:pt x="285" y="189"/>
                      <a:pt x="288" y="183"/>
                    </a:cubicBezTo>
                    <a:cubicBezTo>
                      <a:pt x="290" y="178"/>
                      <a:pt x="294" y="173"/>
                      <a:pt x="299" y="170"/>
                    </a:cubicBezTo>
                    <a:cubicBezTo>
                      <a:pt x="303" y="166"/>
                      <a:pt x="308" y="163"/>
                      <a:pt x="314" y="161"/>
                    </a:cubicBezTo>
                    <a:cubicBezTo>
                      <a:pt x="320" y="159"/>
                      <a:pt x="326" y="158"/>
                      <a:pt x="333" y="157"/>
                    </a:cubicBezTo>
                    <a:cubicBezTo>
                      <a:pt x="333" y="141"/>
                      <a:pt x="333" y="141"/>
                      <a:pt x="333" y="141"/>
                    </a:cubicBezTo>
                    <a:cubicBezTo>
                      <a:pt x="345" y="141"/>
                      <a:pt x="345" y="141"/>
                      <a:pt x="345" y="141"/>
                    </a:cubicBezTo>
                    <a:cubicBezTo>
                      <a:pt x="345" y="157"/>
                      <a:pt x="345" y="157"/>
                      <a:pt x="345" y="157"/>
                    </a:cubicBezTo>
                    <a:cubicBezTo>
                      <a:pt x="351" y="158"/>
                      <a:pt x="357" y="159"/>
                      <a:pt x="363" y="161"/>
                    </a:cubicBezTo>
                    <a:cubicBezTo>
                      <a:pt x="369" y="163"/>
                      <a:pt x="373" y="166"/>
                      <a:pt x="378" y="170"/>
                    </a:cubicBezTo>
                    <a:cubicBezTo>
                      <a:pt x="382" y="173"/>
                      <a:pt x="385" y="178"/>
                      <a:pt x="388" y="183"/>
                    </a:cubicBezTo>
                    <a:cubicBezTo>
                      <a:pt x="391" y="189"/>
                      <a:pt x="392" y="195"/>
                      <a:pt x="393" y="202"/>
                    </a:cubicBezTo>
                    <a:cubicBezTo>
                      <a:pt x="363" y="202"/>
                      <a:pt x="363" y="202"/>
                      <a:pt x="363" y="202"/>
                    </a:cubicBezTo>
                    <a:cubicBezTo>
                      <a:pt x="362" y="197"/>
                      <a:pt x="361" y="192"/>
                      <a:pt x="357" y="188"/>
                    </a:cubicBezTo>
                    <a:cubicBezTo>
                      <a:pt x="354" y="184"/>
                      <a:pt x="350" y="182"/>
                      <a:pt x="345" y="182"/>
                    </a:cubicBezTo>
                    <a:cubicBezTo>
                      <a:pt x="345" y="219"/>
                      <a:pt x="345" y="219"/>
                      <a:pt x="345" y="219"/>
                    </a:cubicBezTo>
                    <a:cubicBezTo>
                      <a:pt x="347" y="220"/>
                      <a:pt x="348" y="220"/>
                      <a:pt x="350" y="221"/>
                    </a:cubicBezTo>
                    <a:cubicBezTo>
                      <a:pt x="352" y="221"/>
                      <a:pt x="354" y="222"/>
                      <a:pt x="356" y="222"/>
                    </a:cubicBezTo>
                    <a:cubicBezTo>
                      <a:pt x="366" y="225"/>
                      <a:pt x="374" y="228"/>
                      <a:pt x="380" y="233"/>
                    </a:cubicBezTo>
                    <a:cubicBezTo>
                      <a:pt x="386" y="237"/>
                      <a:pt x="390" y="241"/>
                      <a:pt x="392" y="246"/>
                    </a:cubicBezTo>
                    <a:cubicBezTo>
                      <a:pt x="395" y="250"/>
                      <a:pt x="397" y="255"/>
                      <a:pt x="397" y="259"/>
                    </a:cubicBezTo>
                    <a:cubicBezTo>
                      <a:pt x="398" y="264"/>
                      <a:pt x="398" y="268"/>
                      <a:pt x="398" y="271"/>
                    </a:cubicBezTo>
                    <a:cubicBezTo>
                      <a:pt x="398" y="274"/>
                      <a:pt x="397" y="278"/>
                      <a:pt x="396" y="283"/>
                    </a:cubicBezTo>
                    <a:cubicBezTo>
                      <a:pt x="394" y="288"/>
                      <a:pt x="391" y="292"/>
                      <a:pt x="387" y="297"/>
                    </a:cubicBezTo>
                    <a:cubicBezTo>
                      <a:pt x="383" y="301"/>
                      <a:pt x="378" y="305"/>
                      <a:pt x="371" y="309"/>
                    </a:cubicBezTo>
                    <a:cubicBezTo>
                      <a:pt x="364" y="312"/>
                      <a:pt x="356" y="315"/>
                      <a:pt x="345" y="315"/>
                    </a:cubicBezTo>
                    <a:cubicBezTo>
                      <a:pt x="345" y="333"/>
                      <a:pt x="345" y="333"/>
                      <a:pt x="345" y="333"/>
                    </a:cubicBezTo>
                    <a:cubicBezTo>
                      <a:pt x="333" y="333"/>
                      <a:pt x="333" y="333"/>
                      <a:pt x="333" y="333"/>
                    </a:cubicBezTo>
                    <a:cubicBezTo>
                      <a:pt x="333" y="315"/>
                      <a:pt x="333" y="315"/>
                      <a:pt x="333" y="315"/>
                    </a:cubicBezTo>
                    <a:cubicBezTo>
                      <a:pt x="317" y="314"/>
                      <a:pt x="304" y="309"/>
                      <a:pt x="296" y="301"/>
                    </a:cubicBezTo>
                    <a:cubicBezTo>
                      <a:pt x="287" y="292"/>
                      <a:pt x="282" y="279"/>
                      <a:pt x="280" y="263"/>
                    </a:cubicBezTo>
                    <a:cubicBezTo>
                      <a:pt x="310" y="263"/>
                      <a:pt x="310" y="263"/>
                      <a:pt x="310" y="263"/>
                    </a:cubicBezTo>
                    <a:cubicBezTo>
                      <a:pt x="310" y="271"/>
                      <a:pt x="312" y="277"/>
                      <a:pt x="316" y="282"/>
                    </a:cubicBezTo>
                    <a:close/>
                    <a:moveTo>
                      <a:pt x="326" y="183"/>
                    </a:moveTo>
                    <a:cubicBezTo>
                      <a:pt x="323" y="184"/>
                      <a:pt x="321" y="185"/>
                      <a:pt x="319" y="186"/>
                    </a:cubicBezTo>
                    <a:cubicBezTo>
                      <a:pt x="318" y="188"/>
                      <a:pt x="316" y="190"/>
                      <a:pt x="315" y="192"/>
                    </a:cubicBezTo>
                    <a:cubicBezTo>
                      <a:pt x="314" y="194"/>
                      <a:pt x="314" y="197"/>
                      <a:pt x="314" y="200"/>
                    </a:cubicBezTo>
                    <a:cubicBezTo>
                      <a:pt x="314" y="204"/>
                      <a:pt x="315" y="208"/>
                      <a:pt x="318" y="210"/>
                    </a:cubicBezTo>
                    <a:cubicBezTo>
                      <a:pt x="321" y="213"/>
                      <a:pt x="326" y="215"/>
                      <a:pt x="333" y="216"/>
                    </a:cubicBezTo>
                    <a:cubicBezTo>
                      <a:pt x="333" y="182"/>
                      <a:pt x="333" y="182"/>
                      <a:pt x="333" y="182"/>
                    </a:cubicBezTo>
                    <a:cubicBezTo>
                      <a:pt x="330" y="182"/>
                      <a:pt x="328" y="182"/>
                      <a:pt x="326" y="183"/>
                    </a:cubicBezTo>
                    <a:close/>
                    <a:moveTo>
                      <a:pt x="353" y="289"/>
                    </a:moveTo>
                    <a:cubicBezTo>
                      <a:pt x="356" y="288"/>
                      <a:pt x="358" y="287"/>
                      <a:pt x="360" y="285"/>
                    </a:cubicBezTo>
                    <a:cubicBezTo>
                      <a:pt x="363" y="283"/>
                      <a:pt x="364" y="281"/>
                      <a:pt x="366" y="279"/>
                    </a:cubicBezTo>
                    <a:cubicBezTo>
                      <a:pt x="367" y="276"/>
                      <a:pt x="368" y="273"/>
                      <a:pt x="368" y="270"/>
                    </a:cubicBezTo>
                    <a:cubicBezTo>
                      <a:pt x="368" y="264"/>
                      <a:pt x="366" y="260"/>
                      <a:pt x="363" y="258"/>
                    </a:cubicBezTo>
                    <a:cubicBezTo>
                      <a:pt x="359" y="255"/>
                      <a:pt x="353" y="252"/>
                      <a:pt x="345" y="250"/>
                    </a:cubicBezTo>
                    <a:cubicBezTo>
                      <a:pt x="345" y="291"/>
                      <a:pt x="345" y="291"/>
                      <a:pt x="345" y="291"/>
                    </a:cubicBezTo>
                    <a:cubicBezTo>
                      <a:pt x="348" y="290"/>
                      <a:pt x="350" y="290"/>
                      <a:pt x="353" y="289"/>
                    </a:cubicBezTo>
                    <a:close/>
                    <a:moveTo>
                      <a:pt x="0" y="0"/>
                    </a:moveTo>
                    <a:cubicBezTo>
                      <a:pt x="0" y="576"/>
                      <a:pt x="0" y="576"/>
                      <a:pt x="0" y="576"/>
                    </a:cubicBezTo>
                    <a:cubicBezTo>
                      <a:pt x="576" y="576"/>
                      <a:pt x="576" y="576"/>
                      <a:pt x="576" y="576"/>
                    </a:cubicBezTo>
                    <a:cubicBezTo>
                      <a:pt x="576" y="0"/>
                      <a:pt x="576" y="0"/>
                      <a:pt x="576" y="0"/>
                    </a:cubicBezTo>
                    <a:lnTo>
                      <a:pt x="0" y="0"/>
                    </a:lnTo>
                    <a:close/>
                    <a:moveTo>
                      <a:pt x="552" y="551"/>
                    </a:moveTo>
                    <a:cubicBezTo>
                      <a:pt x="25" y="551"/>
                      <a:pt x="25" y="551"/>
                      <a:pt x="25" y="551"/>
                    </a:cubicBezTo>
                    <a:cubicBezTo>
                      <a:pt x="25" y="24"/>
                      <a:pt x="25" y="24"/>
                      <a:pt x="25" y="24"/>
                    </a:cubicBezTo>
                    <a:cubicBezTo>
                      <a:pt x="552" y="24"/>
                      <a:pt x="552" y="24"/>
                      <a:pt x="552" y="24"/>
                    </a:cubicBezTo>
                    <a:lnTo>
                      <a:pt x="552" y="551"/>
                    </a:lnTo>
                    <a:close/>
                    <a:moveTo>
                      <a:pt x="79" y="514"/>
                    </a:moveTo>
                    <a:cubicBezTo>
                      <a:pt x="221" y="372"/>
                      <a:pt x="221" y="372"/>
                      <a:pt x="221" y="372"/>
                    </a:cubicBezTo>
                    <a:cubicBezTo>
                      <a:pt x="254" y="401"/>
                      <a:pt x="295" y="416"/>
                      <a:pt x="339" y="416"/>
                    </a:cubicBezTo>
                    <a:cubicBezTo>
                      <a:pt x="387" y="416"/>
                      <a:pt x="432" y="398"/>
                      <a:pt x="466" y="364"/>
                    </a:cubicBezTo>
                    <a:cubicBezTo>
                      <a:pt x="500" y="330"/>
                      <a:pt x="518" y="285"/>
                      <a:pt x="518" y="237"/>
                    </a:cubicBezTo>
                    <a:cubicBezTo>
                      <a:pt x="518" y="189"/>
                      <a:pt x="500" y="144"/>
                      <a:pt x="466" y="110"/>
                    </a:cubicBezTo>
                    <a:cubicBezTo>
                      <a:pt x="432" y="76"/>
                      <a:pt x="387" y="58"/>
                      <a:pt x="339" y="58"/>
                    </a:cubicBezTo>
                    <a:cubicBezTo>
                      <a:pt x="291" y="58"/>
                      <a:pt x="246" y="76"/>
                      <a:pt x="212" y="110"/>
                    </a:cubicBezTo>
                    <a:cubicBezTo>
                      <a:pt x="178" y="144"/>
                      <a:pt x="160" y="189"/>
                      <a:pt x="160" y="237"/>
                    </a:cubicBezTo>
                    <a:cubicBezTo>
                      <a:pt x="160" y="281"/>
                      <a:pt x="175" y="322"/>
                      <a:pt x="204" y="355"/>
                    </a:cubicBezTo>
                    <a:cubicBezTo>
                      <a:pt x="62" y="497"/>
                      <a:pt x="62" y="497"/>
                      <a:pt x="62" y="497"/>
                    </a:cubicBezTo>
                    <a:lnTo>
                      <a:pt x="79" y="514"/>
                    </a:lnTo>
                    <a:close/>
                    <a:moveTo>
                      <a:pt x="230" y="128"/>
                    </a:moveTo>
                    <a:cubicBezTo>
                      <a:pt x="259" y="99"/>
                      <a:pt x="298" y="82"/>
                      <a:pt x="339" y="82"/>
                    </a:cubicBezTo>
                    <a:cubicBezTo>
                      <a:pt x="380" y="82"/>
                      <a:pt x="419" y="99"/>
                      <a:pt x="448" y="128"/>
                    </a:cubicBezTo>
                    <a:cubicBezTo>
                      <a:pt x="478" y="157"/>
                      <a:pt x="494" y="196"/>
                      <a:pt x="494" y="237"/>
                    </a:cubicBezTo>
                    <a:cubicBezTo>
                      <a:pt x="494" y="278"/>
                      <a:pt x="478" y="317"/>
                      <a:pt x="448" y="346"/>
                    </a:cubicBezTo>
                    <a:cubicBezTo>
                      <a:pt x="419" y="376"/>
                      <a:pt x="380" y="392"/>
                      <a:pt x="339" y="392"/>
                    </a:cubicBezTo>
                    <a:cubicBezTo>
                      <a:pt x="298" y="392"/>
                      <a:pt x="259" y="376"/>
                      <a:pt x="230" y="346"/>
                    </a:cubicBezTo>
                    <a:cubicBezTo>
                      <a:pt x="200" y="317"/>
                      <a:pt x="184" y="278"/>
                      <a:pt x="184" y="237"/>
                    </a:cubicBezTo>
                    <a:cubicBezTo>
                      <a:pt x="184" y="196"/>
                      <a:pt x="200" y="157"/>
                      <a:pt x="230" y="128"/>
                    </a:cubicBezTo>
                    <a:close/>
                  </a:path>
                </a:pathLst>
              </a:custGeom>
              <a:solidFill>
                <a:srgbClr val="FFFFFF"/>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1581;p10">
                <a:extLst>
                  <a:ext uri="{FF2B5EF4-FFF2-40B4-BE49-F238E27FC236}">
                    <a16:creationId xmlns:a16="http://schemas.microsoft.com/office/drawing/2014/main" id="{D1698945-E559-1BA7-D569-E905C585EDA0}"/>
                  </a:ext>
                </a:extLst>
              </p:cNvPr>
              <p:cNvSpPr/>
              <p:nvPr/>
            </p:nvSpPr>
            <p:spPr>
              <a:xfrm>
                <a:off x="3327723" y="1799429"/>
                <a:ext cx="639447" cy="642172"/>
              </a:xfrm>
              <a:custGeom>
                <a:avLst/>
                <a:gdLst/>
                <a:ahLst/>
                <a:cxnLst/>
                <a:rect l="l" t="t" r="r" b="b"/>
                <a:pathLst>
                  <a:path w="704" h="707" extrusionOk="0">
                    <a:moveTo>
                      <a:pt x="642" y="314"/>
                    </a:moveTo>
                    <a:lnTo>
                      <a:pt x="613" y="314"/>
                    </a:lnTo>
                    <a:lnTo>
                      <a:pt x="613" y="30"/>
                    </a:lnTo>
                    <a:lnTo>
                      <a:pt x="160" y="30"/>
                    </a:lnTo>
                    <a:lnTo>
                      <a:pt x="160" y="239"/>
                    </a:lnTo>
                    <a:lnTo>
                      <a:pt x="130" y="239"/>
                    </a:lnTo>
                    <a:lnTo>
                      <a:pt x="130" y="0"/>
                    </a:lnTo>
                    <a:lnTo>
                      <a:pt x="642" y="0"/>
                    </a:lnTo>
                    <a:lnTo>
                      <a:pt x="642" y="314"/>
                    </a:lnTo>
                    <a:close/>
                    <a:moveTo>
                      <a:pt x="704" y="349"/>
                    </a:moveTo>
                    <a:lnTo>
                      <a:pt x="637" y="707"/>
                    </a:lnTo>
                    <a:lnTo>
                      <a:pt x="3" y="707"/>
                    </a:lnTo>
                    <a:lnTo>
                      <a:pt x="3" y="707"/>
                    </a:lnTo>
                    <a:lnTo>
                      <a:pt x="0" y="707"/>
                    </a:lnTo>
                    <a:lnTo>
                      <a:pt x="0" y="131"/>
                    </a:lnTo>
                    <a:lnTo>
                      <a:pt x="83" y="131"/>
                    </a:lnTo>
                    <a:lnTo>
                      <a:pt x="83" y="160"/>
                    </a:lnTo>
                    <a:lnTo>
                      <a:pt x="31" y="160"/>
                    </a:lnTo>
                    <a:lnTo>
                      <a:pt x="31" y="533"/>
                    </a:lnTo>
                    <a:lnTo>
                      <a:pt x="70" y="287"/>
                    </a:lnTo>
                    <a:lnTo>
                      <a:pt x="275" y="287"/>
                    </a:lnTo>
                    <a:lnTo>
                      <a:pt x="338" y="349"/>
                    </a:lnTo>
                    <a:lnTo>
                      <a:pt x="704" y="349"/>
                    </a:lnTo>
                    <a:close/>
                    <a:moveTo>
                      <a:pt x="669" y="379"/>
                    </a:moveTo>
                    <a:lnTo>
                      <a:pt x="325" y="379"/>
                    </a:lnTo>
                    <a:lnTo>
                      <a:pt x="263" y="317"/>
                    </a:lnTo>
                    <a:lnTo>
                      <a:pt x="96" y="317"/>
                    </a:lnTo>
                    <a:lnTo>
                      <a:pt x="38" y="676"/>
                    </a:lnTo>
                    <a:lnTo>
                      <a:pt x="611" y="676"/>
                    </a:lnTo>
                    <a:lnTo>
                      <a:pt x="669" y="379"/>
                    </a:lnTo>
                    <a:close/>
                    <a:moveTo>
                      <a:pt x="528" y="131"/>
                    </a:moveTo>
                    <a:lnTo>
                      <a:pt x="245" y="131"/>
                    </a:lnTo>
                    <a:lnTo>
                      <a:pt x="245" y="160"/>
                    </a:lnTo>
                    <a:lnTo>
                      <a:pt x="528" y="160"/>
                    </a:lnTo>
                    <a:lnTo>
                      <a:pt x="528" y="131"/>
                    </a:lnTo>
                    <a:close/>
                    <a:moveTo>
                      <a:pt x="528" y="245"/>
                    </a:moveTo>
                    <a:lnTo>
                      <a:pt x="373" y="245"/>
                    </a:lnTo>
                    <a:lnTo>
                      <a:pt x="373" y="276"/>
                    </a:lnTo>
                    <a:lnTo>
                      <a:pt x="528" y="276"/>
                    </a:lnTo>
                    <a:lnTo>
                      <a:pt x="528" y="245"/>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5" name="Google Shape;1582;p10">
                <a:extLst>
                  <a:ext uri="{FF2B5EF4-FFF2-40B4-BE49-F238E27FC236}">
                    <a16:creationId xmlns:a16="http://schemas.microsoft.com/office/drawing/2014/main" id="{8134D48D-630A-CD67-7330-F654AE8A5B49}"/>
                  </a:ext>
                </a:extLst>
              </p:cNvPr>
              <p:cNvGrpSpPr/>
              <p:nvPr/>
            </p:nvGrpSpPr>
            <p:grpSpPr>
              <a:xfrm>
                <a:off x="-5043155" y="258043"/>
                <a:ext cx="3184150" cy="2969257"/>
                <a:chOff x="-5043155" y="258043"/>
                <a:chExt cx="3184150" cy="2969257"/>
              </a:xfrm>
            </p:grpSpPr>
            <p:sp>
              <p:nvSpPr>
                <p:cNvPr id="26" name="Google Shape;1583;p10">
                  <a:extLst>
                    <a:ext uri="{FF2B5EF4-FFF2-40B4-BE49-F238E27FC236}">
                      <a16:creationId xmlns:a16="http://schemas.microsoft.com/office/drawing/2014/main" id="{2FD4E0E3-A970-8D30-15E5-AC777D538FB4}"/>
                    </a:ext>
                  </a:extLst>
                </p:cNvPr>
                <p:cNvSpPr/>
                <p:nvPr/>
              </p:nvSpPr>
              <p:spPr>
                <a:xfrm>
                  <a:off x="-5043155" y="258043"/>
                  <a:ext cx="3184150" cy="2969257"/>
                </a:xfrm>
                <a:prstGeom prst="triangle">
                  <a:avLst>
                    <a:gd name="adj" fmla="val 48845"/>
                  </a:avLst>
                </a:prstGeom>
                <a:solidFill>
                  <a:srgbClr val="7F7F7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27" name="Google Shape;1584;p10">
                  <a:extLst>
                    <a:ext uri="{FF2B5EF4-FFF2-40B4-BE49-F238E27FC236}">
                      <a16:creationId xmlns:a16="http://schemas.microsoft.com/office/drawing/2014/main" id="{BABA15CD-C3D7-0D21-F080-E32276944A79}"/>
                    </a:ext>
                  </a:extLst>
                </p:cNvPr>
                <p:cNvGrpSpPr/>
                <p:nvPr/>
              </p:nvGrpSpPr>
              <p:grpSpPr>
                <a:xfrm>
                  <a:off x="-4780559" y="568229"/>
                  <a:ext cx="2533925" cy="2462400"/>
                  <a:chOff x="-2245474" y="719667"/>
                  <a:chExt cx="5576061" cy="5418666"/>
                </a:xfrm>
              </p:grpSpPr>
              <p:grpSp>
                <p:nvGrpSpPr>
                  <p:cNvPr id="28" name="Google Shape;1585;p10">
                    <a:extLst>
                      <a:ext uri="{FF2B5EF4-FFF2-40B4-BE49-F238E27FC236}">
                        <a16:creationId xmlns:a16="http://schemas.microsoft.com/office/drawing/2014/main" id="{89A5F1FD-83E0-C91B-335B-33FAE15F6E87}"/>
                      </a:ext>
                    </a:extLst>
                  </p:cNvPr>
                  <p:cNvGrpSpPr/>
                  <p:nvPr/>
                </p:nvGrpSpPr>
                <p:grpSpPr>
                  <a:xfrm>
                    <a:off x="-745074" y="719667"/>
                    <a:ext cx="2709333" cy="2709334"/>
                    <a:chOff x="2709333" y="0"/>
                    <a:chExt cx="2709333" cy="2709334"/>
                  </a:xfrm>
                </p:grpSpPr>
                <p:sp>
                  <p:nvSpPr>
                    <p:cNvPr id="38" name="Google Shape;1586;p10">
                      <a:extLst>
                        <a:ext uri="{FF2B5EF4-FFF2-40B4-BE49-F238E27FC236}">
                          <a16:creationId xmlns:a16="http://schemas.microsoft.com/office/drawing/2014/main" id="{52270A5D-9491-1FBB-9174-88318E2FCBD6}"/>
                        </a:ext>
                      </a:extLst>
                    </p:cNvPr>
                    <p:cNvSpPr/>
                    <p:nvPr/>
                  </p:nvSpPr>
                  <p:spPr>
                    <a:xfrm>
                      <a:off x="2709333" y="0"/>
                      <a:ext cx="2709333" cy="2709333"/>
                    </a:xfrm>
                    <a:prstGeom prst="triangle">
                      <a:avLst>
                        <a:gd name="adj" fmla="val 50000"/>
                      </a:avLst>
                    </a:prstGeom>
                    <a:solidFill>
                      <a:srgbClr val="D04A0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 name="Google Shape;1587;p10">
                      <a:extLst>
                        <a:ext uri="{FF2B5EF4-FFF2-40B4-BE49-F238E27FC236}">
                          <a16:creationId xmlns:a16="http://schemas.microsoft.com/office/drawing/2014/main" id="{61CAC5BF-E7AA-0FA3-7F64-A62C61E4A3A5}"/>
                        </a:ext>
                      </a:extLst>
                    </p:cNvPr>
                    <p:cNvSpPr txBox="1"/>
                    <p:nvPr/>
                  </p:nvSpPr>
                  <p:spPr>
                    <a:xfrm>
                      <a:off x="2919474" y="1354667"/>
                      <a:ext cx="2159027" cy="1354667"/>
                    </a:xfrm>
                    <a:prstGeom prst="rect">
                      <a:avLst/>
                    </a:prstGeom>
                    <a:noFill/>
                    <a:ln>
                      <a:noFill/>
                    </a:ln>
                  </p:spPr>
                  <p:txBody>
                    <a:bodyPr spcFirstLastPara="1" wrap="square" lIns="133350" tIns="133350" rIns="133350" bIns="133350" anchor="ctr" anchorCtr="0">
                      <a:noAutofit/>
                    </a:bodyPr>
                    <a:lstStyle/>
                    <a:p>
                      <a:pPr marL="0" marR="0" lvl="0" indent="0" algn="ctr" defTabSz="914400" eaLnBrk="1" fontAlgn="auto" latinLnBrk="0" hangingPunct="1">
                        <a:lnSpc>
                          <a:spcPct val="90000"/>
                        </a:lnSpc>
                        <a:spcBef>
                          <a:spcPts val="0"/>
                        </a:spcBef>
                        <a:spcAft>
                          <a:spcPts val="0"/>
                        </a:spcAft>
                        <a:buClr>
                          <a:srgbClr val="FFFFFF"/>
                        </a:buClr>
                        <a:buSzPts val="1000"/>
                        <a:buFont typeface="Arial"/>
                        <a:buNone/>
                        <a:tabLst/>
                        <a:defRPr/>
                      </a:pPr>
                      <a:r>
                        <a:rPr kumimoji="0" lang="sr-Cyrl-RS" sz="1000" b="0" i="0" u="none" strike="noStrike" kern="0" cap="none" spc="0" normalizeH="0" baseline="0" noProof="0" dirty="0">
                          <a:ln>
                            <a:noFill/>
                          </a:ln>
                          <a:solidFill>
                            <a:srgbClr val="FFFFFF"/>
                          </a:solidFill>
                          <a:effectLst/>
                          <a:uLnTx/>
                          <a:uFillTx/>
                          <a:ea typeface="Arial"/>
                          <a:cs typeface="Arial"/>
                          <a:sym typeface="Arial"/>
                        </a:rPr>
                        <a:t>Мотив</a:t>
                      </a:r>
                      <a:r>
                        <a:rPr kumimoji="0" lang="hu-HU" sz="1000" b="0" i="0" u="none" strike="noStrike" kern="0" cap="none" spc="0" normalizeH="0" baseline="0" noProof="0" dirty="0">
                          <a:ln>
                            <a:noFill/>
                          </a:ln>
                          <a:solidFill>
                            <a:srgbClr val="FFFFFF"/>
                          </a:solidFill>
                          <a:effectLst/>
                          <a:uLnTx/>
                          <a:uFillTx/>
                          <a:ea typeface="Arial"/>
                          <a:cs typeface="Arial"/>
                          <a:sym typeface="Arial"/>
                        </a:rPr>
                        <a:t>/</a:t>
                      </a:r>
                    </a:p>
                    <a:p>
                      <a:pPr lvl="0" algn="ctr">
                        <a:lnSpc>
                          <a:spcPct val="90000"/>
                        </a:lnSpc>
                        <a:buClr>
                          <a:srgbClr val="FFFFFF"/>
                        </a:buClr>
                        <a:buSzPts val="1000"/>
                        <a:defRPr/>
                      </a:pPr>
                      <a:r>
                        <a:rPr kumimoji="0" lang="sr-Cyrl-RS" sz="1000" b="0" i="0" u="none" strike="noStrike" kern="0" cap="none" spc="0" normalizeH="0" baseline="0" noProof="0" dirty="0">
                          <a:ln>
                            <a:noFill/>
                          </a:ln>
                          <a:solidFill>
                            <a:srgbClr val="FFFFFF"/>
                          </a:solidFill>
                          <a:effectLst/>
                          <a:uLnTx/>
                          <a:uFillTx/>
                          <a:ea typeface="Arial"/>
                          <a:cs typeface="Arial"/>
                          <a:sym typeface="Arial"/>
                        </a:rPr>
                        <a:t>Притисак</a:t>
                      </a:r>
                      <a:endParaRPr kumimoji="0" sz="1400" b="0" i="0" u="none" strike="noStrike" kern="0" cap="none" spc="0" normalizeH="0" baseline="0" noProof="0" dirty="0">
                        <a:ln>
                          <a:noFill/>
                        </a:ln>
                        <a:solidFill>
                          <a:srgbClr val="000000"/>
                        </a:solidFill>
                        <a:effectLst/>
                        <a:uLnTx/>
                        <a:uFillTx/>
                        <a:ea typeface="Arial"/>
                        <a:cs typeface="Arial"/>
                        <a:sym typeface="Arial"/>
                      </a:endParaRPr>
                    </a:p>
                  </p:txBody>
                </p:sp>
              </p:grpSp>
              <p:grpSp>
                <p:nvGrpSpPr>
                  <p:cNvPr id="29" name="Google Shape;1588;p10">
                    <a:extLst>
                      <a:ext uri="{FF2B5EF4-FFF2-40B4-BE49-F238E27FC236}">
                        <a16:creationId xmlns:a16="http://schemas.microsoft.com/office/drawing/2014/main" id="{CCE5EB97-E1BE-39ED-926E-DABF67B0146E}"/>
                      </a:ext>
                    </a:extLst>
                  </p:cNvPr>
                  <p:cNvGrpSpPr/>
                  <p:nvPr/>
                </p:nvGrpSpPr>
                <p:grpSpPr>
                  <a:xfrm>
                    <a:off x="-2245474" y="3429000"/>
                    <a:ext cx="2867578" cy="2709333"/>
                    <a:chOff x="1208933" y="2709333"/>
                    <a:chExt cx="2867578" cy="2709333"/>
                  </a:xfrm>
                </p:grpSpPr>
                <p:sp>
                  <p:nvSpPr>
                    <p:cNvPr id="36" name="Google Shape;1589;p10">
                      <a:extLst>
                        <a:ext uri="{FF2B5EF4-FFF2-40B4-BE49-F238E27FC236}">
                          <a16:creationId xmlns:a16="http://schemas.microsoft.com/office/drawing/2014/main" id="{E53F283E-047F-92DF-774E-802BC23F4858}"/>
                        </a:ext>
                      </a:extLst>
                    </p:cNvPr>
                    <p:cNvSpPr/>
                    <p:nvPr/>
                  </p:nvSpPr>
                  <p:spPr>
                    <a:xfrm>
                      <a:off x="1354666" y="2709333"/>
                      <a:ext cx="2709333" cy="2709333"/>
                    </a:xfrm>
                    <a:prstGeom prst="triangle">
                      <a:avLst>
                        <a:gd name="adj" fmla="val 50000"/>
                      </a:avLst>
                    </a:prstGeom>
                    <a:solidFill>
                      <a:srgbClr val="D93954"/>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1590;p10">
                      <a:extLst>
                        <a:ext uri="{FF2B5EF4-FFF2-40B4-BE49-F238E27FC236}">
                          <a16:creationId xmlns:a16="http://schemas.microsoft.com/office/drawing/2014/main" id="{A89F49A2-E7B8-0F52-1817-B74078AAEE08}"/>
                        </a:ext>
                      </a:extLst>
                    </p:cNvPr>
                    <p:cNvSpPr txBox="1"/>
                    <p:nvPr/>
                  </p:nvSpPr>
                  <p:spPr>
                    <a:xfrm>
                      <a:off x="1208933" y="3845202"/>
                      <a:ext cx="2867578" cy="1354667"/>
                    </a:xfrm>
                    <a:prstGeom prst="rect">
                      <a:avLst/>
                    </a:prstGeom>
                    <a:noFill/>
                    <a:ln>
                      <a:noFill/>
                    </a:ln>
                  </p:spPr>
                  <p:txBody>
                    <a:bodyPr spcFirstLastPara="1" wrap="square" lIns="133350" tIns="133350" rIns="133350" bIns="133350" anchor="ctr" anchorCtr="0">
                      <a:noAutofit/>
                    </a:bodyPr>
                    <a:lstStyle/>
                    <a:p>
                      <a:pPr marL="0" marR="0" lvl="0" indent="0" algn="ctr" defTabSz="914400" eaLnBrk="1" fontAlgn="auto" latinLnBrk="0" hangingPunct="1">
                        <a:lnSpc>
                          <a:spcPct val="90000"/>
                        </a:lnSpc>
                        <a:spcBef>
                          <a:spcPts val="0"/>
                        </a:spcBef>
                        <a:spcAft>
                          <a:spcPts val="0"/>
                        </a:spcAft>
                        <a:buClr>
                          <a:srgbClr val="FFFFFF"/>
                        </a:buClr>
                        <a:buSzPts val="1000"/>
                        <a:buFont typeface="Arial"/>
                        <a:buNone/>
                        <a:tabLst/>
                        <a:defRPr/>
                      </a:pPr>
                      <a:r>
                        <a:rPr kumimoji="0" lang="sr-Cyrl-RS" sz="1000" b="0" i="0" u="none" strike="noStrike" kern="0" cap="none" spc="0" normalizeH="0" baseline="0" noProof="0" dirty="0">
                          <a:ln>
                            <a:noFill/>
                          </a:ln>
                          <a:solidFill>
                            <a:srgbClr val="FFFFFF"/>
                          </a:solidFill>
                          <a:effectLst/>
                          <a:uLnTx/>
                          <a:uFillTx/>
                          <a:cs typeface="Arial"/>
                          <a:sym typeface="Arial"/>
                        </a:rPr>
                        <a:t>Прилика</a:t>
                      </a:r>
                      <a:endParaRPr kumimoji="0" sz="1400" b="0" i="0" u="none" strike="noStrike" kern="0" cap="none" spc="0" normalizeH="0" baseline="0" noProof="0" dirty="0">
                        <a:ln>
                          <a:noFill/>
                        </a:ln>
                        <a:solidFill>
                          <a:srgbClr val="000000"/>
                        </a:solidFill>
                        <a:effectLst/>
                        <a:uLnTx/>
                        <a:uFillTx/>
                        <a:ea typeface="Arial"/>
                        <a:cs typeface="Arial"/>
                        <a:sym typeface="Arial"/>
                      </a:endParaRPr>
                    </a:p>
                  </p:txBody>
                </p:sp>
              </p:grpSp>
              <p:grpSp>
                <p:nvGrpSpPr>
                  <p:cNvPr id="30" name="Google Shape;1591;p10">
                    <a:extLst>
                      <a:ext uri="{FF2B5EF4-FFF2-40B4-BE49-F238E27FC236}">
                        <a16:creationId xmlns:a16="http://schemas.microsoft.com/office/drawing/2014/main" id="{AAA8E201-539D-FBF2-69FB-20A2D3AB0D2F}"/>
                      </a:ext>
                    </a:extLst>
                  </p:cNvPr>
                  <p:cNvGrpSpPr/>
                  <p:nvPr/>
                </p:nvGrpSpPr>
                <p:grpSpPr>
                  <a:xfrm>
                    <a:off x="-745074" y="3429000"/>
                    <a:ext cx="2709333" cy="2709333"/>
                    <a:chOff x="2709333" y="2709333"/>
                    <a:chExt cx="2709333" cy="2709333"/>
                  </a:xfrm>
                </p:grpSpPr>
                <p:sp>
                  <p:nvSpPr>
                    <p:cNvPr id="34" name="Google Shape;1592;p10">
                      <a:extLst>
                        <a:ext uri="{FF2B5EF4-FFF2-40B4-BE49-F238E27FC236}">
                          <a16:creationId xmlns:a16="http://schemas.microsoft.com/office/drawing/2014/main" id="{E255F8C2-B7F1-CD73-4A45-3F961AE951F8}"/>
                        </a:ext>
                      </a:extLst>
                    </p:cNvPr>
                    <p:cNvSpPr/>
                    <p:nvPr/>
                  </p:nvSpPr>
                  <p:spPr>
                    <a:xfrm rot="10800000">
                      <a:off x="2709333" y="2709333"/>
                      <a:ext cx="2709333" cy="2709333"/>
                    </a:xfrm>
                    <a:prstGeom prst="triangle">
                      <a:avLst>
                        <a:gd name="adj" fmla="val 50000"/>
                      </a:avLst>
                    </a:prstGeom>
                    <a:solidFill>
                      <a:srgbClr val="2D2D2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1593;p10">
                      <a:extLst>
                        <a:ext uri="{FF2B5EF4-FFF2-40B4-BE49-F238E27FC236}">
                          <a16:creationId xmlns:a16="http://schemas.microsoft.com/office/drawing/2014/main" id="{2F9EA37D-F9D3-E057-9662-42ABD36654E8}"/>
                        </a:ext>
                      </a:extLst>
                    </p:cNvPr>
                    <p:cNvSpPr txBox="1"/>
                    <p:nvPr/>
                  </p:nvSpPr>
                  <p:spPr>
                    <a:xfrm>
                      <a:off x="2751236" y="2709333"/>
                      <a:ext cx="2614847" cy="1354667"/>
                    </a:xfrm>
                    <a:prstGeom prst="rect">
                      <a:avLst/>
                    </a:prstGeom>
                    <a:noFill/>
                    <a:ln>
                      <a:noFill/>
                    </a:ln>
                  </p:spPr>
                  <p:txBody>
                    <a:bodyPr spcFirstLastPara="1" wrap="square" lIns="133350" tIns="133350" rIns="133350" bIns="133350" anchor="ctr" anchorCtr="0">
                      <a:noAutofit/>
                    </a:bodyPr>
                    <a:lstStyle/>
                    <a:p>
                      <a:pPr marL="0" marR="0" lvl="0" indent="0" algn="ctr" defTabSz="914400" eaLnBrk="1" fontAlgn="auto" latinLnBrk="0" hangingPunct="1">
                        <a:lnSpc>
                          <a:spcPct val="90000"/>
                        </a:lnSpc>
                        <a:spcBef>
                          <a:spcPts val="0"/>
                        </a:spcBef>
                        <a:spcAft>
                          <a:spcPts val="0"/>
                        </a:spcAft>
                        <a:buClr>
                          <a:srgbClr val="FFFFFF"/>
                        </a:buClr>
                        <a:buSzPts val="800"/>
                        <a:buFont typeface="Arial"/>
                        <a:buNone/>
                        <a:tabLst/>
                        <a:defRPr/>
                      </a:pPr>
                      <a:r>
                        <a:rPr kumimoji="0" lang="sr-Cyrl-RS" sz="800" b="1" i="1" u="none" strike="noStrike" kern="0" cap="none" spc="0" normalizeH="0" baseline="0" noProof="0" dirty="0">
                          <a:ln>
                            <a:noFill/>
                          </a:ln>
                          <a:solidFill>
                            <a:srgbClr val="FFFFFF"/>
                          </a:solidFill>
                          <a:effectLst/>
                          <a:uLnTx/>
                          <a:uFillTx/>
                          <a:cs typeface="Arial"/>
                          <a:sym typeface="Arial"/>
                        </a:rPr>
                        <a:t>Троугао </a:t>
                      </a:r>
                    </a:p>
                    <a:p>
                      <a:pPr marL="0" marR="0" lvl="0" indent="0" algn="ctr" defTabSz="914400" eaLnBrk="1" fontAlgn="auto" latinLnBrk="0" hangingPunct="1">
                        <a:lnSpc>
                          <a:spcPct val="90000"/>
                        </a:lnSpc>
                        <a:spcBef>
                          <a:spcPts val="0"/>
                        </a:spcBef>
                        <a:spcAft>
                          <a:spcPts val="0"/>
                        </a:spcAft>
                        <a:buClr>
                          <a:srgbClr val="FFFFFF"/>
                        </a:buClr>
                        <a:buSzPts val="800"/>
                        <a:buFont typeface="Arial"/>
                        <a:buNone/>
                        <a:tabLst/>
                        <a:defRPr/>
                      </a:pPr>
                      <a:r>
                        <a:rPr kumimoji="0" lang="sr-Cyrl-RS" sz="800" b="1" i="1" u="none" strike="noStrike" kern="0" cap="none" spc="0" normalizeH="0" baseline="0" noProof="0" dirty="0">
                          <a:ln>
                            <a:noFill/>
                          </a:ln>
                          <a:solidFill>
                            <a:srgbClr val="FFFFFF"/>
                          </a:solidFill>
                          <a:effectLst/>
                          <a:uLnTx/>
                          <a:uFillTx/>
                          <a:cs typeface="Arial"/>
                          <a:sym typeface="Arial"/>
                        </a:rPr>
                        <a:t>преваре</a:t>
                      </a:r>
                      <a:endParaRPr kumimoji="0" sz="1400" b="0" i="0" u="none" strike="noStrike" kern="0" cap="none" spc="0" normalizeH="0" baseline="0" noProof="0" dirty="0">
                        <a:ln>
                          <a:noFill/>
                        </a:ln>
                        <a:solidFill>
                          <a:srgbClr val="000000"/>
                        </a:solidFill>
                        <a:effectLst/>
                        <a:uLnTx/>
                        <a:uFillTx/>
                        <a:ea typeface="Arial"/>
                        <a:cs typeface="Arial"/>
                        <a:sym typeface="Arial"/>
                      </a:endParaRPr>
                    </a:p>
                  </p:txBody>
                </p:sp>
              </p:grpSp>
              <p:grpSp>
                <p:nvGrpSpPr>
                  <p:cNvPr id="31" name="Google Shape;1594;p10">
                    <a:extLst>
                      <a:ext uri="{FF2B5EF4-FFF2-40B4-BE49-F238E27FC236}">
                        <a16:creationId xmlns:a16="http://schemas.microsoft.com/office/drawing/2014/main" id="{66788B24-3173-6A90-F5DD-571F1DE1704E}"/>
                      </a:ext>
                    </a:extLst>
                  </p:cNvPr>
                  <p:cNvGrpSpPr/>
                  <p:nvPr/>
                </p:nvGrpSpPr>
                <p:grpSpPr>
                  <a:xfrm>
                    <a:off x="568788" y="3429000"/>
                    <a:ext cx="2761799" cy="2709333"/>
                    <a:chOff x="4023195" y="2709333"/>
                    <a:chExt cx="2761799" cy="2709333"/>
                  </a:xfrm>
                </p:grpSpPr>
                <p:sp>
                  <p:nvSpPr>
                    <p:cNvPr id="32" name="Google Shape;1595;p10">
                      <a:extLst>
                        <a:ext uri="{FF2B5EF4-FFF2-40B4-BE49-F238E27FC236}">
                          <a16:creationId xmlns:a16="http://schemas.microsoft.com/office/drawing/2014/main" id="{B1142C64-078D-92FE-624F-4E6160FBD683}"/>
                        </a:ext>
                      </a:extLst>
                    </p:cNvPr>
                    <p:cNvSpPr/>
                    <p:nvPr/>
                  </p:nvSpPr>
                  <p:spPr>
                    <a:xfrm>
                      <a:off x="4064000" y="2709333"/>
                      <a:ext cx="2709333" cy="2709333"/>
                    </a:xfrm>
                    <a:prstGeom prst="triangle">
                      <a:avLst>
                        <a:gd name="adj" fmla="val 50000"/>
                      </a:avLst>
                    </a:prstGeom>
                    <a:solidFill>
                      <a:srgbClr val="EC8C01"/>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1596;p10">
                      <a:extLst>
                        <a:ext uri="{FF2B5EF4-FFF2-40B4-BE49-F238E27FC236}">
                          <a16:creationId xmlns:a16="http://schemas.microsoft.com/office/drawing/2014/main" id="{BDDA78F7-1A22-77FE-3271-9A6200787CBC}"/>
                        </a:ext>
                      </a:extLst>
                    </p:cNvPr>
                    <p:cNvSpPr txBox="1"/>
                    <p:nvPr/>
                  </p:nvSpPr>
                  <p:spPr>
                    <a:xfrm>
                      <a:off x="4023195" y="3802569"/>
                      <a:ext cx="2761799" cy="1354667"/>
                    </a:xfrm>
                    <a:prstGeom prst="rect">
                      <a:avLst/>
                    </a:prstGeom>
                    <a:noFill/>
                    <a:ln>
                      <a:noFill/>
                    </a:ln>
                  </p:spPr>
                  <p:txBody>
                    <a:bodyPr spcFirstLastPara="1" wrap="square" lIns="133350" tIns="133350" rIns="133350" bIns="133350" anchor="ctr" anchorCtr="0">
                      <a:noAutofit/>
                    </a:bodyPr>
                    <a:lstStyle/>
                    <a:p>
                      <a:pPr marL="0" marR="0" lvl="0" indent="0" algn="ctr" defTabSz="914400" eaLnBrk="1" fontAlgn="auto" latinLnBrk="0" hangingPunct="1">
                        <a:lnSpc>
                          <a:spcPct val="90000"/>
                        </a:lnSpc>
                        <a:spcBef>
                          <a:spcPts val="0"/>
                        </a:spcBef>
                        <a:spcAft>
                          <a:spcPts val="0"/>
                        </a:spcAft>
                        <a:buClr>
                          <a:srgbClr val="FFFFFF"/>
                        </a:buClr>
                        <a:buSzPts val="1000"/>
                        <a:buFont typeface="Arial"/>
                        <a:buNone/>
                        <a:tabLst/>
                        <a:defRPr/>
                      </a:pPr>
                      <a:r>
                        <a:rPr kumimoji="0" lang="sr-Cyrl-RS" sz="1000" b="0" i="0" u="none" strike="noStrike" kern="0" cap="none" spc="0" normalizeH="0" baseline="0" noProof="0" dirty="0">
                          <a:ln>
                            <a:noFill/>
                          </a:ln>
                          <a:solidFill>
                            <a:srgbClr val="FFFFFF"/>
                          </a:solidFill>
                          <a:effectLst/>
                          <a:uLnTx/>
                          <a:uFillTx/>
                          <a:ea typeface="Arial"/>
                          <a:cs typeface="Arial"/>
                          <a:sym typeface="Arial"/>
                        </a:rPr>
                        <a:t>Оправдање</a:t>
                      </a:r>
                      <a:endParaRPr kumimoji="0" sz="1400" b="0" i="0" u="none" strike="noStrike" kern="0" cap="none" spc="0" normalizeH="0" baseline="0" noProof="0" dirty="0">
                        <a:ln>
                          <a:noFill/>
                        </a:ln>
                        <a:solidFill>
                          <a:srgbClr val="000000"/>
                        </a:solidFill>
                        <a:effectLst/>
                        <a:uLnTx/>
                        <a:uFillTx/>
                        <a:ea typeface="Arial"/>
                        <a:cs typeface="Arial"/>
                        <a:sym typeface="Arial"/>
                      </a:endParaRPr>
                    </a:p>
                  </p:txBody>
                </p:sp>
              </p:grpSp>
            </p:grpSp>
          </p:grpSp>
        </p:grpSp>
        <p:sp>
          <p:nvSpPr>
            <p:cNvPr id="10" name="Google Shape;1597;p10">
              <a:extLst>
                <a:ext uri="{FF2B5EF4-FFF2-40B4-BE49-F238E27FC236}">
                  <a16:creationId xmlns:a16="http://schemas.microsoft.com/office/drawing/2014/main" id="{9A0E20B1-0E36-272F-517D-28FEAF02710D}"/>
                </a:ext>
              </a:extLst>
            </p:cNvPr>
            <p:cNvSpPr/>
            <p:nvPr/>
          </p:nvSpPr>
          <p:spPr>
            <a:xfrm>
              <a:off x="1856125" y="4610166"/>
              <a:ext cx="2005800" cy="2057100"/>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D04A02"/>
                </a:buClr>
                <a:buSzPts val="2400"/>
                <a:buFont typeface="Arial"/>
                <a:buNone/>
                <a:tabLst/>
                <a:defRPr/>
              </a:pPr>
              <a:r>
                <a:rPr kumimoji="0" lang="sr-Cyrl-RS" sz="2000" b="1" i="0" u="none" strike="noStrike" kern="0" cap="none" spc="0" normalizeH="0" baseline="0" noProof="0" dirty="0">
                  <a:ln>
                    <a:noFill/>
                  </a:ln>
                  <a:solidFill>
                    <a:srgbClr val="D04A02"/>
                  </a:solidFill>
                  <a:effectLst/>
                  <a:uLnTx/>
                  <a:uFillTx/>
                  <a:cs typeface="Arial"/>
                  <a:sym typeface="Arial"/>
                </a:rPr>
                <a:t>Злоупотребе током </a:t>
              </a:r>
            </a:p>
            <a:p>
              <a:pPr marL="0" marR="0" lvl="0" indent="0" algn="ctr" defTabSz="914400" eaLnBrk="1" fontAlgn="auto" latinLnBrk="0" hangingPunct="1">
                <a:lnSpc>
                  <a:spcPct val="100000"/>
                </a:lnSpc>
                <a:spcBef>
                  <a:spcPts val="0"/>
                </a:spcBef>
                <a:spcAft>
                  <a:spcPts val="0"/>
                </a:spcAft>
                <a:buClr>
                  <a:srgbClr val="D04A02"/>
                </a:buClr>
                <a:buSzPts val="2400"/>
                <a:buFont typeface="Arial"/>
                <a:buNone/>
                <a:tabLst/>
                <a:defRPr/>
              </a:pPr>
              <a:r>
                <a:rPr kumimoji="0" lang="sr-Cyrl-RS" sz="2000" b="1" i="0" u="none" strike="noStrike" kern="0" cap="none" spc="0" normalizeH="0" baseline="0" noProof="0" dirty="0">
                  <a:ln>
                    <a:noFill/>
                  </a:ln>
                  <a:solidFill>
                    <a:srgbClr val="D04A02"/>
                  </a:solidFill>
                  <a:effectLst/>
                  <a:uLnTx/>
                  <a:uFillTx/>
                  <a:cs typeface="Arial"/>
                  <a:sym typeface="Arial"/>
                </a:rPr>
                <a:t>економске </a:t>
              </a:r>
            </a:p>
            <a:p>
              <a:pPr marL="0" marR="0" lvl="0" indent="0" algn="ctr" defTabSz="914400" eaLnBrk="1" fontAlgn="auto" latinLnBrk="0" hangingPunct="1">
                <a:lnSpc>
                  <a:spcPct val="100000"/>
                </a:lnSpc>
                <a:spcBef>
                  <a:spcPts val="0"/>
                </a:spcBef>
                <a:spcAft>
                  <a:spcPts val="0"/>
                </a:spcAft>
                <a:buClr>
                  <a:srgbClr val="D04A02"/>
                </a:buClr>
                <a:buSzPts val="2400"/>
                <a:buFont typeface="Arial"/>
                <a:buNone/>
                <a:tabLst/>
                <a:defRPr/>
              </a:pPr>
              <a:r>
                <a:rPr kumimoji="0" lang="sr-Cyrl-RS" sz="2000" b="1" i="0" u="none" strike="noStrike" kern="0" cap="none" spc="0" normalizeH="0" baseline="0" noProof="0" dirty="0">
                  <a:ln>
                    <a:noFill/>
                  </a:ln>
                  <a:solidFill>
                    <a:srgbClr val="D04A02"/>
                  </a:solidFill>
                  <a:effectLst/>
                  <a:uLnTx/>
                  <a:uFillTx/>
                  <a:cs typeface="Arial"/>
                  <a:sym typeface="Arial"/>
                </a:rPr>
                <a:t>кризе</a:t>
              </a:r>
              <a:endParaRPr kumimoji="0" sz="2000" b="1" i="0" u="none" strike="noStrike" kern="0" cap="none" spc="0" normalizeH="0" baseline="0" noProof="0" dirty="0">
                <a:ln>
                  <a:noFill/>
                </a:ln>
                <a:solidFill>
                  <a:srgbClr val="D04A02"/>
                </a:solidFill>
                <a:effectLst/>
                <a:uLnTx/>
                <a:uFillTx/>
                <a:ea typeface="Arial"/>
                <a:cs typeface="Arial"/>
                <a:sym typeface="Arial"/>
              </a:endParaRPr>
            </a:p>
          </p:txBody>
        </p:sp>
        <p:sp>
          <p:nvSpPr>
            <p:cNvPr id="11" name="Google Shape;1598;p10">
              <a:extLst>
                <a:ext uri="{FF2B5EF4-FFF2-40B4-BE49-F238E27FC236}">
                  <a16:creationId xmlns:a16="http://schemas.microsoft.com/office/drawing/2014/main" id="{D9D10ED8-7B69-6F7F-F921-F827C1D9E226}"/>
                </a:ext>
              </a:extLst>
            </p:cNvPr>
            <p:cNvSpPr/>
            <p:nvPr/>
          </p:nvSpPr>
          <p:spPr>
            <a:xfrm>
              <a:off x="6816468" y="4544039"/>
              <a:ext cx="1724958" cy="2056973"/>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DB536A"/>
                </a:buClr>
                <a:buSzPts val="2400"/>
                <a:buFont typeface="Arial"/>
                <a:buNone/>
                <a:tabLst/>
                <a:defRPr/>
              </a:pPr>
              <a:r>
                <a:rPr kumimoji="0" lang="sr-Cyrl-RS" sz="2000" b="1" i="0" u="none" strike="noStrike" kern="0" cap="none" spc="0" normalizeH="0" baseline="0" noProof="0" dirty="0">
                  <a:ln>
                    <a:noFill/>
                  </a:ln>
                  <a:solidFill>
                    <a:srgbClr val="DB536A"/>
                  </a:solidFill>
                  <a:effectLst/>
                  <a:uLnTx/>
                  <a:uFillTx/>
                  <a:ea typeface="Arial"/>
                  <a:cs typeface="Arial"/>
                  <a:sym typeface="Arial"/>
                </a:rPr>
                <a:t>Повећање притиска регулатора</a:t>
              </a:r>
              <a:endParaRPr kumimoji="0" sz="2000" b="0" i="0" u="none" strike="noStrike" kern="0" cap="none" spc="0" normalizeH="0" baseline="0" noProof="0" dirty="0">
                <a:ln>
                  <a:noFill/>
                </a:ln>
                <a:solidFill>
                  <a:srgbClr val="000000"/>
                </a:solidFill>
                <a:effectLst/>
                <a:uLnTx/>
                <a:uFillTx/>
                <a:ea typeface="Arial"/>
                <a:cs typeface="Arial"/>
                <a:sym typeface="Arial"/>
              </a:endParaRPr>
            </a:p>
          </p:txBody>
        </p:sp>
        <p:sp>
          <p:nvSpPr>
            <p:cNvPr id="12" name="Google Shape;1599;p10">
              <a:extLst>
                <a:ext uri="{FF2B5EF4-FFF2-40B4-BE49-F238E27FC236}">
                  <a16:creationId xmlns:a16="http://schemas.microsoft.com/office/drawing/2014/main" id="{8AE0899E-A49F-BDAA-6C94-BBD8FFD99856}"/>
                </a:ext>
              </a:extLst>
            </p:cNvPr>
            <p:cNvSpPr/>
            <p:nvPr/>
          </p:nvSpPr>
          <p:spPr>
            <a:xfrm>
              <a:off x="8923934" y="4571302"/>
              <a:ext cx="2174045" cy="2057100"/>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E0301E"/>
                </a:buClr>
                <a:buSzPts val="2400"/>
                <a:buFont typeface="Arial"/>
                <a:buNone/>
                <a:tabLst/>
                <a:defRPr/>
              </a:pPr>
              <a:r>
                <a:rPr kumimoji="0" lang="sr-Cyrl-RS" sz="2000" b="1" i="0" u="none" strike="noStrike" kern="0" cap="none" spc="0" normalizeH="0" baseline="0" noProof="0" dirty="0">
                  <a:ln>
                    <a:noFill/>
                  </a:ln>
                  <a:solidFill>
                    <a:srgbClr val="E0301E"/>
                  </a:solidFill>
                  <a:effectLst/>
                  <a:uLnTx/>
                  <a:uFillTx/>
                  <a:cs typeface="Arial"/>
                  <a:sym typeface="Arial"/>
                </a:rPr>
                <a:t>Међународни </a:t>
              </a:r>
              <a:r>
                <a:rPr kumimoji="0" lang="sr-Cyrl-RS" sz="2000" b="1" i="0" u="none" strike="noStrike" kern="0" cap="none" spc="0" normalizeH="0" baseline="0" noProof="0" dirty="0" err="1">
                  <a:ln>
                    <a:noFill/>
                  </a:ln>
                  <a:solidFill>
                    <a:srgbClr val="E0301E"/>
                  </a:solidFill>
                  <a:effectLst/>
                  <a:uLnTx/>
                  <a:uFillTx/>
                  <a:cs typeface="Arial"/>
                  <a:sym typeface="Arial"/>
                </a:rPr>
                <a:t>антикорупциони</a:t>
              </a:r>
              <a:r>
                <a:rPr kumimoji="0" lang="sr-Cyrl-RS" sz="2000" b="1" i="0" u="none" strike="noStrike" kern="0" cap="none" spc="0" normalizeH="0" baseline="0" noProof="0" dirty="0">
                  <a:ln>
                    <a:noFill/>
                  </a:ln>
                  <a:solidFill>
                    <a:srgbClr val="E0301E"/>
                  </a:solidFill>
                  <a:effectLst/>
                  <a:uLnTx/>
                  <a:uFillTx/>
                  <a:cs typeface="Arial"/>
                  <a:sym typeface="Arial"/>
                </a:rPr>
                <a:t> закони</a:t>
              </a:r>
              <a:endParaRPr kumimoji="0" sz="2000" b="0" i="0" u="none" strike="noStrike" kern="0" cap="none" spc="0" normalizeH="0" baseline="0" noProof="0" dirty="0">
                <a:ln>
                  <a:noFill/>
                </a:ln>
                <a:solidFill>
                  <a:srgbClr val="000000"/>
                </a:solidFill>
                <a:effectLst/>
                <a:uLnTx/>
                <a:uFillTx/>
                <a:ea typeface="Arial"/>
                <a:cs typeface="Arial"/>
                <a:sym typeface="Arial"/>
              </a:endParaRPr>
            </a:p>
          </p:txBody>
        </p:sp>
      </p:grpSp>
    </p:spTree>
    <p:extLst>
      <p:ext uri="{BB962C8B-B14F-4D97-AF65-F5344CB8AC3E}">
        <p14:creationId xmlns:p14="http://schemas.microsoft.com/office/powerpoint/2010/main" val="172005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0C6D9B-033C-11B4-4DE2-6A55320B5AE4}"/>
              </a:ext>
            </a:extLst>
          </p:cNvPr>
          <p:cNvSpPr>
            <a:spLocks noGrp="1"/>
          </p:cNvSpPr>
          <p:nvPr>
            <p:ph type="body" sz="quarter" idx="13"/>
          </p:nvPr>
        </p:nvSpPr>
        <p:spPr>
          <a:xfrm>
            <a:off x="943823" y="300417"/>
            <a:ext cx="10363740"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latin typeface="+mn-lt"/>
              </a:rPr>
              <a:t>Пораст броја скандала у вези са преварама</a:t>
            </a:r>
            <a:endParaRPr lang="en-US" sz="3200" dirty="0">
              <a:solidFill>
                <a:schemeClr val="bg1"/>
              </a:solidFill>
              <a:latin typeface="+mn-lt"/>
            </a:endParaRPr>
          </a:p>
        </p:txBody>
      </p:sp>
      <p:grpSp>
        <p:nvGrpSpPr>
          <p:cNvPr id="61" name="Google Shape;1663;p17">
            <a:extLst>
              <a:ext uri="{FF2B5EF4-FFF2-40B4-BE49-F238E27FC236}">
                <a16:creationId xmlns:a16="http://schemas.microsoft.com/office/drawing/2014/main" id="{8B3868EF-90E3-8A45-FBAB-026B9A108BE8}"/>
              </a:ext>
            </a:extLst>
          </p:cNvPr>
          <p:cNvGrpSpPr/>
          <p:nvPr/>
        </p:nvGrpSpPr>
        <p:grpSpPr>
          <a:xfrm>
            <a:off x="179087" y="1132079"/>
            <a:ext cx="12012913" cy="5404427"/>
            <a:chOff x="0" y="1179220"/>
            <a:chExt cx="12229213" cy="5404426"/>
          </a:xfrm>
        </p:grpSpPr>
        <p:sp>
          <p:nvSpPr>
            <p:cNvPr id="62" name="Google Shape;1664;p17">
              <a:extLst>
                <a:ext uri="{FF2B5EF4-FFF2-40B4-BE49-F238E27FC236}">
                  <a16:creationId xmlns:a16="http://schemas.microsoft.com/office/drawing/2014/main" id="{198D2525-78AF-0B17-F12F-DF18F6C7F30A}"/>
                </a:ext>
              </a:extLst>
            </p:cNvPr>
            <p:cNvSpPr/>
            <p:nvPr/>
          </p:nvSpPr>
          <p:spPr>
            <a:xfrm>
              <a:off x="0" y="3629436"/>
              <a:ext cx="12192000" cy="246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endParaRPr kumimoji="0" sz="933" b="0" i="0" u="none" strike="noStrike" kern="0" cap="none" spc="0" normalizeH="0" baseline="0" noProof="0">
                <a:ln>
                  <a:noFill/>
                </a:ln>
                <a:effectLst/>
                <a:uLnTx/>
                <a:uFillTx/>
                <a:latin typeface="Arial"/>
                <a:ea typeface="Arial"/>
                <a:cs typeface="Arial"/>
                <a:sym typeface="Arial"/>
              </a:endParaRPr>
            </a:p>
          </p:txBody>
        </p:sp>
        <p:cxnSp>
          <p:nvCxnSpPr>
            <p:cNvPr id="63" name="Google Shape;1665;p17">
              <a:extLst>
                <a:ext uri="{FF2B5EF4-FFF2-40B4-BE49-F238E27FC236}">
                  <a16:creationId xmlns:a16="http://schemas.microsoft.com/office/drawing/2014/main" id="{A5BAE627-C608-8F35-9901-32E9BFECD9E9}"/>
                </a:ext>
              </a:extLst>
            </p:cNvPr>
            <p:cNvCxnSpPr>
              <a:cxnSpLocks/>
              <a:stCxn id="62" idx="1"/>
              <a:endCxn id="62" idx="3"/>
            </p:cNvCxnSpPr>
            <p:nvPr/>
          </p:nvCxnSpPr>
          <p:spPr>
            <a:xfrm>
              <a:off x="0" y="3752636"/>
              <a:ext cx="12192000" cy="0"/>
            </a:xfrm>
            <a:prstGeom prst="straightConnector1">
              <a:avLst/>
            </a:prstGeom>
            <a:noFill/>
            <a:ln w="19050" cap="rnd" cmpd="sng">
              <a:solidFill>
                <a:srgbClr val="7D7D7D"/>
              </a:solidFill>
              <a:prstDash val="dot"/>
              <a:round/>
              <a:headEnd type="none" w="sm" len="sm"/>
              <a:tailEnd type="triangle" w="med" len="med"/>
            </a:ln>
          </p:spPr>
        </p:cxnSp>
        <p:cxnSp>
          <p:nvCxnSpPr>
            <p:cNvPr id="64" name="Google Shape;1666;p17">
              <a:extLst>
                <a:ext uri="{FF2B5EF4-FFF2-40B4-BE49-F238E27FC236}">
                  <a16:creationId xmlns:a16="http://schemas.microsoft.com/office/drawing/2014/main" id="{B770020C-28B8-20BE-1C2F-87E8BDBCC219}"/>
                </a:ext>
              </a:extLst>
            </p:cNvPr>
            <p:cNvCxnSpPr/>
            <p:nvPr/>
          </p:nvCxnSpPr>
          <p:spPr>
            <a:xfrm rot="10800000">
              <a:off x="900525" y="3877141"/>
              <a:ext cx="0" cy="639736"/>
            </a:xfrm>
            <a:prstGeom prst="straightConnector1">
              <a:avLst/>
            </a:prstGeom>
            <a:noFill/>
            <a:ln w="9525" cap="sq" cmpd="sng">
              <a:solidFill>
                <a:srgbClr val="EB8C00"/>
              </a:solidFill>
              <a:prstDash val="solid"/>
              <a:round/>
              <a:headEnd type="none" w="sm" len="sm"/>
              <a:tailEnd type="none" w="sm" len="sm"/>
            </a:ln>
          </p:spPr>
        </p:cxnSp>
        <p:cxnSp>
          <p:nvCxnSpPr>
            <p:cNvPr id="65" name="Google Shape;1667;p17">
              <a:extLst>
                <a:ext uri="{FF2B5EF4-FFF2-40B4-BE49-F238E27FC236}">
                  <a16:creationId xmlns:a16="http://schemas.microsoft.com/office/drawing/2014/main" id="{EDE77F49-BBBB-B5CB-1C91-DE8C2CF74381}"/>
                </a:ext>
              </a:extLst>
            </p:cNvPr>
            <p:cNvCxnSpPr>
              <a:cxnSpLocks/>
              <a:stCxn id="112" idx="0"/>
            </p:cNvCxnSpPr>
            <p:nvPr/>
          </p:nvCxnSpPr>
          <p:spPr>
            <a:xfrm rot="10800000">
              <a:off x="1414382" y="3429030"/>
              <a:ext cx="0" cy="200400"/>
            </a:xfrm>
            <a:prstGeom prst="straightConnector1">
              <a:avLst/>
            </a:prstGeom>
            <a:noFill/>
            <a:ln w="12700" cap="sq" cmpd="sng">
              <a:solidFill>
                <a:srgbClr val="D04A02"/>
              </a:solidFill>
              <a:prstDash val="solid"/>
              <a:round/>
              <a:headEnd type="none" w="sm" len="sm"/>
              <a:tailEnd type="none" w="sm" len="sm"/>
            </a:ln>
          </p:spPr>
        </p:cxnSp>
        <p:sp>
          <p:nvSpPr>
            <p:cNvPr id="66" name="Google Shape;1669;p17">
              <a:extLst>
                <a:ext uri="{FF2B5EF4-FFF2-40B4-BE49-F238E27FC236}">
                  <a16:creationId xmlns:a16="http://schemas.microsoft.com/office/drawing/2014/main" id="{0F26E744-1EF4-9171-75DF-50827DD59848}"/>
                </a:ext>
              </a:extLst>
            </p:cNvPr>
            <p:cNvSpPr/>
            <p:nvPr/>
          </p:nvSpPr>
          <p:spPr>
            <a:xfrm>
              <a:off x="1957777" y="3629428"/>
              <a:ext cx="407200" cy="246400"/>
            </a:xfrm>
            <a:prstGeom prst="rect">
              <a:avLst/>
            </a:prstGeom>
            <a:solidFill>
              <a:srgbClr val="E0301E"/>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2008</a:t>
              </a:r>
              <a:endParaRPr kumimoji="0" sz="1467" b="0" i="0" u="none" strike="noStrike" kern="0" cap="none" spc="0" normalizeH="0" baseline="0" noProof="0">
                <a:ln>
                  <a:noFill/>
                </a:ln>
                <a:effectLst/>
                <a:uLnTx/>
                <a:uFillTx/>
                <a:latin typeface="Arial"/>
                <a:ea typeface="Arial"/>
                <a:cs typeface="Arial"/>
                <a:sym typeface="Arial"/>
              </a:endParaRPr>
            </a:p>
          </p:txBody>
        </p:sp>
        <p:cxnSp>
          <p:nvCxnSpPr>
            <p:cNvPr id="67" name="Google Shape;1670;p17">
              <a:extLst>
                <a:ext uri="{FF2B5EF4-FFF2-40B4-BE49-F238E27FC236}">
                  <a16:creationId xmlns:a16="http://schemas.microsoft.com/office/drawing/2014/main" id="{CBCEF4DE-6EF0-24EC-9BE9-58A579CCD9ED}"/>
                </a:ext>
              </a:extLst>
            </p:cNvPr>
            <p:cNvCxnSpPr/>
            <p:nvPr/>
          </p:nvCxnSpPr>
          <p:spPr>
            <a:xfrm rot="10800000">
              <a:off x="2159962" y="3873628"/>
              <a:ext cx="14731" cy="1483667"/>
            </a:xfrm>
            <a:prstGeom prst="straightConnector1">
              <a:avLst/>
            </a:prstGeom>
            <a:noFill/>
            <a:ln w="9525" cap="sq" cmpd="sng">
              <a:solidFill>
                <a:srgbClr val="E0301E"/>
              </a:solidFill>
              <a:prstDash val="solid"/>
              <a:round/>
              <a:headEnd type="none" w="sm" len="sm"/>
              <a:tailEnd type="none" w="sm" len="sm"/>
            </a:ln>
          </p:spPr>
        </p:cxnSp>
        <p:sp>
          <p:nvSpPr>
            <p:cNvPr id="68" name="Google Shape;1671;p17">
              <a:extLst>
                <a:ext uri="{FF2B5EF4-FFF2-40B4-BE49-F238E27FC236}">
                  <a16:creationId xmlns:a16="http://schemas.microsoft.com/office/drawing/2014/main" id="{9DEC642B-E977-E5BC-E56B-8FC446077ACF}"/>
                </a:ext>
              </a:extLst>
            </p:cNvPr>
            <p:cNvSpPr/>
            <p:nvPr/>
          </p:nvSpPr>
          <p:spPr>
            <a:xfrm>
              <a:off x="216300" y="3629436"/>
              <a:ext cx="356400" cy="246400"/>
            </a:xfrm>
            <a:prstGeom prst="rect">
              <a:avLst/>
            </a:prstGeom>
            <a:solidFill>
              <a:srgbClr val="7D7D7D"/>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2001</a:t>
              </a:r>
              <a:endParaRPr kumimoji="0" sz="1467" b="0" i="0" u="none" strike="noStrike" kern="0" cap="none" spc="0" normalizeH="0" baseline="0" noProof="0">
                <a:ln>
                  <a:noFill/>
                </a:ln>
                <a:effectLst/>
                <a:uLnTx/>
                <a:uFillTx/>
                <a:latin typeface="Arial"/>
                <a:ea typeface="Arial"/>
                <a:cs typeface="Arial"/>
                <a:sym typeface="Arial"/>
              </a:endParaRPr>
            </a:p>
          </p:txBody>
        </p:sp>
        <p:cxnSp>
          <p:nvCxnSpPr>
            <p:cNvPr id="69" name="Google Shape;1672;p17">
              <a:extLst>
                <a:ext uri="{FF2B5EF4-FFF2-40B4-BE49-F238E27FC236}">
                  <a16:creationId xmlns:a16="http://schemas.microsoft.com/office/drawing/2014/main" id="{43A74F33-C173-D01C-AC76-97D30E76CD1F}"/>
                </a:ext>
              </a:extLst>
            </p:cNvPr>
            <p:cNvCxnSpPr>
              <a:cxnSpLocks/>
              <a:stCxn id="68" idx="0"/>
            </p:cNvCxnSpPr>
            <p:nvPr/>
          </p:nvCxnSpPr>
          <p:spPr>
            <a:xfrm rot="10800000" flipH="1">
              <a:off x="394500" y="2510736"/>
              <a:ext cx="4500" cy="1118700"/>
            </a:xfrm>
            <a:prstGeom prst="straightConnector1">
              <a:avLst/>
            </a:prstGeom>
            <a:noFill/>
            <a:ln w="9525" cap="sq" cmpd="sng">
              <a:solidFill>
                <a:srgbClr val="7D7D7D"/>
              </a:solidFill>
              <a:prstDash val="solid"/>
              <a:round/>
              <a:headEnd type="none" w="sm" len="sm"/>
              <a:tailEnd type="none" w="sm" len="sm"/>
            </a:ln>
          </p:spPr>
        </p:cxnSp>
        <p:sp>
          <p:nvSpPr>
            <p:cNvPr id="70" name="Google Shape;1673;p17">
              <a:extLst>
                <a:ext uri="{FF2B5EF4-FFF2-40B4-BE49-F238E27FC236}">
                  <a16:creationId xmlns:a16="http://schemas.microsoft.com/office/drawing/2014/main" id="{377ADCDC-B71C-CB49-7287-8F74E0A188E1}"/>
                </a:ext>
              </a:extLst>
            </p:cNvPr>
            <p:cNvSpPr/>
            <p:nvPr/>
          </p:nvSpPr>
          <p:spPr>
            <a:xfrm>
              <a:off x="199555" y="1216864"/>
              <a:ext cx="1937754" cy="1019676"/>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Enron</a:t>
              </a:r>
              <a:endParaRPr kumimoji="0" sz="900" b="1"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hu-HU" sz="700" b="0" i="0" u="none" strike="noStrike" kern="0" cap="none" spc="0" normalizeH="0" baseline="0" noProof="0" dirty="0">
                  <a:ln>
                    <a:noFill/>
                  </a:ln>
                  <a:effectLst/>
                  <a:uLnTx/>
                  <a:uFillTx/>
                  <a:ea typeface="Arial"/>
                  <a:cs typeface="Arial"/>
                  <a:sym typeface="Arial"/>
                </a:rPr>
                <a:t>Enron Corporation </a:t>
              </a:r>
              <a:r>
                <a:rPr kumimoji="0" lang="sr-Cyrl-RS" sz="700" b="0" i="0" u="none" strike="noStrike" kern="0" cap="none" spc="0" normalizeH="0" baseline="0" noProof="0" dirty="0">
                  <a:ln>
                    <a:noFill/>
                  </a:ln>
                  <a:effectLst/>
                  <a:uLnTx/>
                  <a:uFillTx/>
                  <a:ea typeface="Arial"/>
                  <a:cs typeface="Arial"/>
                  <a:sym typeface="Arial"/>
                </a:rPr>
                <a:t>је нетачно исказивала податке у финансијским извештајима, а што је довело до њиховог банкрота и распуштања </a:t>
              </a:r>
              <a:r>
                <a:rPr kumimoji="0" lang="en-US" sz="700" b="0" i="0" u="none" strike="noStrike" kern="0" cap="none" spc="0" normalizeH="0" baseline="0" noProof="0" dirty="0">
                  <a:ln>
                    <a:noFill/>
                  </a:ln>
                  <a:effectLst/>
                  <a:uLnTx/>
                  <a:uFillTx/>
                  <a:ea typeface="Arial"/>
                  <a:cs typeface="Arial"/>
                  <a:sym typeface="Arial"/>
                </a:rPr>
                <a:t>Arthur Andersen LLP, </a:t>
              </a:r>
              <a:r>
                <a:rPr kumimoji="0" lang="sr-Cyrl-RS" sz="700" b="0" i="0" u="none" strike="noStrike" kern="0" cap="none" spc="0" normalizeH="0" baseline="0" noProof="0" dirty="0">
                  <a:ln>
                    <a:noFill/>
                  </a:ln>
                  <a:effectLst/>
                  <a:uLnTx/>
                  <a:uFillTx/>
                  <a:ea typeface="Arial"/>
                  <a:cs typeface="Arial"/>
                  <a:sym typeface="Arial"/>
                </a:rPr>
                <a:t>једне од највећих светских ревизорских и рачуноводствених фирми</a:t>
              </a:r>
              <a:r>
                <a:rPr kumimoji="0" lang="hu-HU" sz="700" b="0" i="0" u="none" strike="noStrike" kern="0" cap="none" spc="0" normalizeH="0" baseline="0" noProof="0" dirty="0">
                  <a:ln>
                    <a:noFill/>
                  </a:ln>
                  <a:effectLst/>
                  <a:uLnTx/>
                  <a:uFillTx/>
                  <a:latin typeface="Arial"/>
                  <a:ea typeface="Arial"/>
                  <a:cs typeface="Arial"/>
                  <a:sym typeface="Arial"/>
                </a:rPr>
                <a:t>.</a:t>
              </a:r>
              <a:br>
                <a:rPr kumimoji="0" lang="hu-HU" sz="700" b="0" i="0" u="none" strike="noStrike" kern="0" cap="none" spc="0" normalizeH="0" baseline="0" noProof="0" dirty="0">
                  <a:ln>
                    <a:noFill/>
                  </a:ln>
                  <a:effectLst/>
                  <a:uLnTx/>
                  <a:uFillTx/>
                  <a:latin typeface="Arial"/>
                  <a:ea typeface="Arial"/>
                  <a:cs typeface="Arial"/>
                  <a:sym typeface="Arial"/>
                </a:rPr>
              </a:br>
              <a:r>
                <a:rPr kumimoji="0" lang="hu-HU" sz="707" b="0" i="0" u="sng" strike="noStrike" kern="0" cap="none" spc="0" normalizeH="0" baseline="0" noProof="0" dirty="0">
                  <a:ln>
                    <a:noFill/>
                  </a:ln>
                  <a:effectLst/>
                  <a:uLnTx/>
                  <a:uFillTx/>
                  <a:ea typeface="Arial"/>
                  <a:cs typeface="Arial"/>
                  <a:sym typeface="Arial"/>
                  <a:hlinkClick r:id="rId3">
                    <a:extLst>
                      <a:ext uri="{A12FA001-AC4F-418D-AE19-62706E023703}">
                        <ahyp:hlinkClr xmlns:ahyp="http://schemas.microsoft.com/office/drawing/2018/hyperlinkcolor" val="tx"/>
                      </a:ext>
                    </a:extLst>
                  </a:hlinkClick>
                </a:rPr>
                <a:t>Link</a:t>
              </a:r>
              <a:endParaRPr kumimoji="0" sz="707" b="0" i="0" u="none" strike="noStrike" kern="0" cap="none" spc="0" normalizeH="0" baseline="0" noProof="0" dirty="0">
                <a:ln>
                  <a:noFill/>
                </a:ln>
                <a:effectLst/>
                <a:uLnTx/>
                <a:uFillTx/>
                <a:ea typeface="Arial"/>
                <a:cs typeface="Arial"/>
                <a:sym typeface="Arial"/>
              </a:endParaRPr>
            </a:p>
            <a:p>
              <a:pPr marL="0" marR="0" lvl="0" indent="0" algn="ctr"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1" i="0" u="none" strike="noStrike" kern="0" cap="none" spc="0" normalizeH="0" baseline="0" noProof="0" dirty="0">
                <a:ln>
                  <a:noFill/>
                </a:ln>
                <a:effectLst/>
                <a:uLnTx/>
                <a:uFillTx/>
                <a:latin typeface="Arial"/>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1" i="0" u="none" strike="noStrike" kern="0" cap="none" spc="0" normalizeH="0" baseline="0" noProof="0" dirty="0">
                <a:ln>
                  <a:noFill/>
                </a:ln>
                <a:effectLst/>
                <a:uLnTx/>
                <a:uFillTx/>
                <a:latin typeface="Arial"/>
                <a:ea typeface="Arial"/>
                <a:cs typeface="Arial"/>
                <a:sym typeface="Arial"/>
              </a:endParaRPr>
            </a:p>
          </p:txBody>
        </p:sp>
        <p:sp>
          <p:nvSpPr>
            <p:cNvPr id="71" name="Google Shape;1674;p17">
              <a:extLst>
                <a:ext uri="{FF2B5EF4-FFF2-40B4-BE49-F238E27FC236}">
                  <a16:creationId xmlns:a16="http://schemas.microsoft.com/office/drawing/2014/main" id="{A0049EC1-82BB-BD3E-5BA6-8504798CFD03}"/>
                </a:ext>
              </a:extLst>
            </p:cNvPr>
            <p:cNvSpPr/>
            <p:nvPr/>
          </p:nvSpPr>
          <p:spPr>
            <a:xfrm>
              <a:off x="843573" y="4544344"/>
              <a:ext cx="1259877" cy="1315182"/>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Worldcom</a:t>
              </a:r>
              <a:endParaRPr kumimoji="0" sz="1800" b="1"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sr-Cyrl-RS" sz="700" b="0" i="0" u="none" strike="noStrike" kern="0" cap="none" spc="0" normalizeH="0" baseline="0" noProof="0" dirty="0">
                  <a:ln>
                    <a:noFill/>
                  </a:ln>
                  <a:effectLst/>
                  <a:uLnTx/>
                  <a:uFillTx/>
                  <a:ea typeface="Arial"/>
                  <a:cs typeface="Arial"/>
                  <a:sym typeface="Arial"/>
                </a:rPr>
                <a:t>Лажно су покушали да повећају резултате у својим финансијским извештајима за скоро 4 милијарде долара.</a:t>
              </a:r>
              <a:br>
                <a:rPr kumimoji="0" lang="hu-HU" sz="800" b="0" i="0" u="none" strike="noStrike" kern="0" cap="none" spc="0" normalizeH="0" baseline="0" noProof="0" dirty="0">
                  <a:ln>
                    <a:noFill/>
                  </a:ln>
                  <a:effectLst/>
                  <a:uLnTx/>
                  <a:uFillTx/>
                  <a:ea typeface="Arial"/>
                  <a:cs typeface="Arial"/>
                  <a:sym typeface="Arial"/>
                </a:rPr>
              </a:br>
              <a:r>
                <a:rPr kumimoji="0" lang="hu-HU" sz="800" b="0" i="0" u="sng" strike="noStrike" kern="0" cap="none" spc="0" normalizeH="0" baseline="0" noProof="0" dirty="0">
                  <a:ln>
                    <a:noFill/>
                  </a:ln>
                  <a:effectLst/>
                  <a:uLnTx/>
                  <a:uFillTx/>
                  <a:ea typeface="Arial"/>
                  <a:cs typeface="Arial"/>
                  <a:sym typeface="Arial"/>
                  <a:hlinkClick r:id="rId4">
                    <a:extLst>
                      <a:ext uri="{A12FA001-AC4F-418D-AE19-62706E023703}">
                        <ahyp:hlinkClr xmlns:ahyp="http://schemas.microsoft.com/office/drawing/2018/hyperlinkcolor" val="tx"/>
                      </a:ext>
                    </a:extLst>
                  </a:hlinkClick>
                </a:rPr>
                <a:t>Link</a:t>
              </a:r>
              <a:endParaRPr kumimoji="0" sz="8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800"/>
                <a:buFont typeface="Arial"/>
                <a:buNone/>
                <a:tabLst/>
                <a:defRPr/>
              </a:pPr>
              <a:endParaRPr kumimoji="0" sz="800" b="1" i="0" u="none" strike="noStrike" kern="0" cap="none" spc="0" normalizeH="0" baseline="0" noProof="0" dirty="0">
                <a:ln>
                  <a:noFill/>
                </a:ln>
                <a:effectLst/>
                <a:uLnTx/>
                <a:uFillTx/>
                <a:latin typeface="Arial"/>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grpSp>
          <p:nvGrpSpPr>
            <p:cNvPr id="72" name="Google Shape;1675;p17">
              <a:extLst>
                <a:ext uri="{FF2B5EF4-FFF2-40B4-BE49-F238E27FC236}">
                  <a16:creationId xmlns:a16="http://schemas.microsoft.com/office/drawing/2014/main" id="{1DE06281-21B1-2731-29EE-8F074971E21B}"/>
                </a:ext>
              </a:extLst>
            </p:cNvPr>
            <p:cNvGrpSpPr/>
            <p:nvPr/>
          </p:nvGrpSpPr>
          <p:grpSpPr>
            <a:xfrm>
              <a:off x="1210782" y="2236545"/>
              <a:ext cx="1623956" cy="1639284"/>
              <a:chOff x="984286" y="1677405"/>
              <a:chExt cx="1217966" cy="1229461"/>
            </a:xfrm>
          </p:grpSpPr>
          <p:sp>
            <p:nvSpPr>
              <p:cNvPr id="112" name="Google Shape;1668;p17">
                <a:extLst>
                  <a:ext uri="{FF2B5EF4-FFF2-40B4-BE49-F238E27FC236}">
                    <a16:creationId xmlns:a16="http://schemas.microsoft.com/office/drawing/2014/main" id="{635FCFC0-25E3-0F98-3FF4-26ED87B7020F}"/>
                  </a:ext>
                </a:extLst>
              </p:cNvPr>
              <p:cNvSpPr/>
              <p:nvPr/>
            </p:nvSpPr>
            <p:spPr>
              <a:xfrm>
                <a:off x="984286" y="2722066"/>
                <a:ext cx="305400" cy="184800"/>
              </a:xfrm>
              <a:prstGeom prst="rect">
                <a:avLst/>
              </a:prstGeom>
              <a:solidFill>
                <a:srgbClr val="D04A02"/>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2004</a:t>
                </a:r>
                <a:endParaRPr kumimoji="0" sz="1467" b="0" i="0" u="none" strike="noStrike" kern="0" cap="none" spc="0" normalizeH="0" baseline="0" noProof="0">
                  <a:ln>
                    <a:noFill/>
                  </a:ln>
                  <a:effectLst/>
                  <a:uLnTx/>
                  <a:uFillTx/>
                  <a:latin typeface="Arial"/>
                  <a:ea typeface="Arial"/>
                  <a:cs typeface="Arial"/>
                  <a:sym typeface="Arial"/>
                </a:endParaRPr>
              </a:p>
            </p:txBody>
          </p:sp>
          <p:sp>
            <p:nvSpPr>
              <p:cNvPr id="113" name="Google Shape;1676;p17">
                <a:extLst>
                  <a:ext uri="{FF2B5EF4-FFF2-40B4-BE49-F238E27FC236}">
                    <a16:creationId xmlns:a16="http://schemas.microsoft.com/office/drawing/2014/main" id="{847F17EA-064A-E29F-310D-6685599FDBA5}"/>
                  </a:ext>
                </a:extLst>
              </p:cNvPr>
              <p:cNvSpPr/>
              <p:nvPr/>
            </p:nvSpPr>
            <p:spPr>
              <a:xfrm>
                <a:off x="1128801" y="1677405"/>
                <a:ext cx="1073451" cy="814723"/>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AIG</a:t>
                </a:r>
                <a:endParaRPr kumimoji="0" sz="800" b="1"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sr-Cyrl-RS" sz="700" b="0" i="0" u="none" strike="noStrike" kern="0" cap="none" spc="0" normalizeH="0" baseline="0" noProof="0" dirty="0">
                    <a:ln>
                      <a:noFill/>
                    </a:ln>
                    <a:effectLst/>
                    <a:uLnTx/>
                    <a:uFillTx/>
                    <a:ea typeface="Arial"/>
                    <a:cs typeface="Arial"/>
                    <a:sym typeface="Arial"/>
                  </a:rPr>
                  <a:t>Компанија је била под истрагом због оптужби за злоупотребу, намештање цена и неправилно вођење књиговодства, због чега су платили 1,6 милијарди долара одштете и казне</a:t>
                </a:r>
                <a:r>
                  <a:rPr kumimoji="0" lang="hu-HU" sz="700" b="0" i="0" u="none" strike="noStrike" kern="0" cap="none" spc="0" normalizeH="0" baseline="0" noProof="0" dirty="0">
                    <a:ln>
                      <a:noFill/>
                    </a:ln>
                    <a:effectLst/>
                    <a:uLnTx/>
                    <a:uFillTx/>
                    <a:ea typeface="Arial"/>
                    <a:cs typeface="Arial"/>
                    <a:sym typeface="Arial"/>
                  </a:rPr>
                  <a:t>.</a:t>
                </a:r>
                <a:br>
                  <a:rPr kumimoji="0" lang="hu-HU" sz="700" b="0" i="0" u="none" strike="noStrike" kern="0" cap="none" spc="0" normalizeH="0" baseline="0" noProof="0" dirty="0">
                    <a:ln>
                      <a:noFill/>
                    </a:ln>
                    <a:effectLst/>
                    <a:uLnTx/>
                    <a:uFillTx/>
                    <a:ea typeface="Arial"/>
                    <a:cs typeface="Arial"/>
                    <a:sym typeface="Arial"/>
                  </a:rPr>
                </a:br>
                <a:r>
                  <a:rPr kumimoji="0" lang="hu-HU" sz="800" b="0" i="0" u="sng" strike="noStrike" kern="0" cap="none" spc="0" normalizeH="0" baseline="0" noProof="0" dirty="0">
                    <a:ln>
                      <a:noFill/>
                    </a:ln>
                    <a:effectLst/>
                    <a:uLnTx/>
                    <a:uFillTx/>
                    <a:ea typeface="Arial"/>
                    <a:cs typeface="Arial"/>
                    <a:sym typeface="Arial"/>
                    <a:hlinkClick r:id="rId5">
                      <a:extLst>
                        <a:ext uri="{A12FA001-AC4F-418D-AE19-62706E023703}">
                          <ahyp:hlinkClr xmlns:ahyp="http://schemas.microsoft.com/office/drawing/2018/hyperlinkcolor" val="tx"/>
                        </a:ext>
                      </a:extLst>
                    </a:hlinkClick>
                  </a:rPr>
                  <a:t>Link</a:t>
                </a:r>
                <a:endParaRPr kumimoji="0" sz="8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1" i="0" u="none" strike="noStrike" kern="0" cap="none" spc="0" normalizeH="0" baseline="0" noProof="0" dirty="0">
                  <a:ln>
                    <a:noFill/>
                  </a:ln>
                  <a:effectLst/>
                  <a:uLnTx/>
                  <a:uFillTx/>
                  <a:latin typeface="Arial"/>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0" i="0" u="none" strike="noStrike" kern="0" cap="none" spc="0" normalizeH="0" baseline="0" noProof="0" dirty="0">
                    <a:ln>
                      <a:noFill/>
                    </a:ln>
                    <a:effectLst/>
                    <a:uLnTx/>
                    <a:uFillTx/>
                    <a:latin typeface="Arial"/>
                    <a:ea typeface="Arial"/>
                    <a:cs typeface="Arial"/>
                    <a:sym typeface="Arial"/>
                  </a:rPr>
                  <a:t>	</a:t>
                </a:r>
                <a:endParaRPr kumimoji="0" sz="1400" b="0" i="0" u="none" strike="noStrike" kern="0" cap="none" spc="0" normalizeH="0" baseline="0" noProof="0" dirty="0">
                  <a:ln>
                    <a:noFill/>
                  </a:ln>
                  <a:effectLst/>
                  <a:uLnTx/>
                  <a:uFillTx/>
                  <a:latin typeface="Arial"/>
                  <a:ea typeface="Arial"/>
                  <a:cs typeface="Arial"/>
                  <a:sym typeface="Arial"/>
                </a:endParaRPr>
              </a:p>
            </p:txBody>
          </p:sp>
        </p:grpSp>
        <p:sp>
          <p:nvSpPr>
            <p:cNvPr id="73" name="Google Shape;1677;p17">
              <a:extLst>
                <a:ext uri="{FF2B5EF4-FFF2-40B4-BE49-F238E27FC236}">
                  <a16:creationId xmlns:a16="http://schemas.microsoft.com/office/drawing/2014/main" id="{A30C8C0F-63BD-829A-C90C-DB282CFA8E67}"/>
                </a:ext>
              </a:extLst>
            </p:cNvPr>
            <p:cNvSpPr/>
            <p:nvPr/>
          </p:nvSpPr>
          <p:spPr>
            <a:xfrm>
              <a:off x="2174693" y="5377346"/>
              <a:ext cx="2556819" cy="936681"/>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Bernie Madoff</a:t>
              </a:r>
              <a:endParaRPr kumimoji="0" sz="14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hu-HU" sz="700" b="0" i="0" u="none" strike="noStrike" kern="0" cap="none" spc="0" normalizeH="0" baseline="0" noProof="0" dirty="0">
                  <a:ln>
                    <a:noFill/>
                  </a:ln>
                  <a:effectLst/>
                  <a:uLnTx/>
                  <a:uFillTx/>
                  <a:ea typeface="Arial"/>
                  <a:cs typeface="Arial"/>
                  <a:sym typeface="Arial"/>
                </a:rPr>
                <a:t>Madoff </a:t>
              </a:r>
              <a:r>
                <a:rPr kumimoji="0" lang="sr-Cyrl-RS" sz="700" b="0" i="0" u="none" strike="noStrike" kern="0" cap="none" spc="0" normalizeH="0" baseline="0" noProof="0" dirty="0">
                  <a:ln>
                    <a:noFill/>
                  </a:ln>
                  <a:effectLst/>
                  <a:uLnTx/>
                  <a:uFillTx/>
                  <a:ea typeface="Arial"/>
                  <a:cs typeface="Arial"/>
                  <a:sym typeface="Arial"/>
                </a:rPr>
                <a:t>је убедио хиљаде инвеститора да предају своју уштеђевину, лажно обећавајући стабилан профит заузврат. Ухапшен је у децембру 2008. и осуђен у 11 случајева злостављања, прања новца, кривоклетства и </a:t>
              </a:r>
              <a:r>
                <a:rPr kumimoji="0" lang="sr-Cyrl-RS" sz="700" b="0" i="0" u="none" strike="noStrike" kern="0" cap="none" spc="0" normalizeH="0" baseline="0" noProof="0" dirty="0" err="1">
                  <a:ln>
                    <a:noFill/>
                  </a:ln>
                  <a:effectLst/>
                  <a:uLnTx/>
                  <a:uFillTx/>
                  <a:ea typeface="Arial"/>
                  <a:cs typeface="Arial"/>
                  <a:sym typeface="Arial"/>
                </a:rPr>
                <a:t>кређе</a:t>
              </a:r>
              <a:r>
                <a:rPr kumimoji="0" lang="sr-Cyrl-RS" sz="700" b="0" i="0" u="none" strike="noStrike" kern="0" cap="none" spc="0" normalizeH="0" baseline="0" noProof="0" dirty="0">
                  <a:ln>
                    <a:noFill/>
                  </a:ln>
                  <a:effectLst/>
                  <a:uLnTx/>
                  <a:uFillTx/>
                  <a:ea typeface="Arial"/>
                  <a:cs typeface="Arial"/>
                  <a:sym typeface="Arial"/>
                </a:rPr>
                <a:t>.</a:t>
              </a:r>
              <a:br>
                <a:rPr kumimoji="0" lang="hu-HU" sz="700" b="0" i="0" u="none" strike="noStrike" kern="0" cap="none" spc="0" normalizeH="0" baseline="0" noProof="0" dirty="0">
                  <a:ln>
                    <a:noFill/>
                  </a:ln>
                  <a:effectLst/>
                  <a:uLnTx/>
                  <a:uFillTx/>
                  <a:ea typeface="Arial"/>
                  <a:cs typeface="Arial"/>
                  <a:sym typeface="Arial"/>
                </a:rPr>
              </a:br>
              <a:r>
                <a:rPr kumimoji="0" lang="hu-HU" sz="700" b="0" i="0" u="sng" strike="noStrike" kern="0" cap="none" spc="0" normalizeH="0" baseline="0" noProof="0" dirty="0">
                  <a:ln>
                    <a:noFill/>
                  </a:ln>
                  <a:effectLst/>
                  <a:uLnTx/>
                  <a:uFillTx/>
                  <a:ea typeface="Arial"/>
                  <a:cs typeface="Arial"/>
                  <a:sym typeface="Arial"/>
                  <a:hlinkClick r:id="rId6">
                    <a:extLst>
                      <a:ext uri="{A12FA001-AC4F-418D-AE19-62706E023703}">
                        <ahyp:hlinkClr xmlns:ahyp="http://schemas.microsoft.com/office/drawing/2018/hyperlinkcolor" val="tx"/>
                      </a:ext>
                    </a:extLst>
                  </a:hlinkClick>
                </a:rPr>
                <a:t>Link</a:t>
              </a:r>
              <a:endParaRPr kumimoji="0" sz="7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1" i="0" u="none" strike="noStrike" kern="0" cap="none" spc="0" normalizeH="0" baseline="0" noProof="0" dirty="0">
                <a:ln>
                  <a:noFill/>
                </a:ln>
                <a:effectLst/>
                <a:uLnTx/>
                <a:uFillTx/>
                <a:latin typeface="Arial"/>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grpSp>
          <p:nvGrpSpPr>
            <p:cNvPr id="74" name="Google Shape;1678;p17">
              <a:extLst>
                <a:ext uri="{FF2B5EF4-FFF2-40B4-BE49-F238E27FC236}">
                  <a16:creationId xmlns:a16="http://schemas.microsoft.com/office/drawing/2014/main" id="{F2E57C8C-CE46-830C-B951-26F5BD4CDEEC}"/>
                </a:ext>
              </a:extLst>
            </p:cNvPr>
            <p:cNvGrpSpPr/>
            <p:nvPr/>
          </p:nvGrpSpPr>
          <p:grpSpPr>
            <a:xfrm>
              <a:off x="2715989" y="1207201"/>
              <a:ext cx="2780852" cy="2668635"/>
              <a:chOff x="2036991" y="905400"/>
              <a:chExt cx="2085639" cy="2001476"/>
            </a:xfrm>
          </p:grpSpPr>
          <p:sp>
            <p:nvSpPr>
              <p:cNvPr id="109" name="Google Shape;1679;p17">
                <a:extLst>
                  <a:ext uri="{FF2B5EF4-FFF2-40B4-BE49-F238E27FC236}">
                    <a16:creationId xmlns:a16="http://schemas.microsoft.com/office/drawing/2014/main" id="{1EDB5778-1D6C-8B08-F14E-557AE7DBD378}"/>
                  </a:ext>
                </a:extLst>
              </p:cNvPr>
              <p:cNvSpPr/>
              <p:nvPr/>
            </p:nvSpPr>
            <p:spPr>
              <a:xfrm>
                <a:off x="2036991" y="2722076"/>
                <a:ext cx="267300" cy="184800"/>
              </a:xfrm>
              <a:prstGeom prst="rect">
                <a:avLst/>
              </a:prstGeom>
              <a:solidFill>
                <a:srgbClr val="D93954"/>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2009</a:t>
                </a:r>
                <a:endParaRPr kumimoji="0" sz="1467" b="0" i="0" u="none" strike="noStrike" kern="0" cap="none" spc="0" normalizeH="0" baseline="0" noProof="0">
                  <a:ln>
                    <a:noFill/>
                  </a:ln>
                  <a:effectLst/>
                  <a:uLnTx/>
                  <a:uFillTx/>
                  <a:latin typeface="Arial"/>
                  <a:ea typeface="Arial"/>
                  <a:cs typeface="Arial"/>
                  <a:sym typeface="Arial"/>
                </a:endParaRPr>
              </a:p>
            </p:txBody>
          </p:sp>
          <p:cxnSp>
            <p:nvCxnSpPr>
              <p:cNvPr id="110" name="Google Shape;1680;p17">
                <a:extLst>
                  <a:ext uri="{FF2B5EF4-FFF2-40B4-BE49-F238E27FC236}">
                    <a16:creationId xmlns:a16="http://schemas.microsoft.com/office/drawing/2014/main" id="{5035022B-E1D8-8B47-1266-A5D8DEB24E99}"/>
                  </a:ext>
                </a:extLst>
              </p:cNvPr>
              <p:cNvCxnSpPr>
                <a:cxnSpLocks/>
                <a:stCxn id="109" idx="0"/>
              </p:cNvCxnSpPr>
              <p:nvPr/>
            </p:nvCxnSpPr>
            <p:spPr>
              <a:xfrm rot="10800000">
                <a:off x="2170641" y="1720376"/>
                <a:ext cx="0" cy="1001700"/>
              </a:xfrm>
              <a:prstGeom prst="straightConnector1">
                <a:avLst/>
              </a:prstGeom>
              <a:noFill/>
              <a:ln w="9525" cap="sq" cmpd="sng">
                <a:solidFill>
                  <a:srgbClr val="D93954"/>
                </a:solidFill>
                <a:prstDash val="solid"/>
                <a:round/>
                <a:headEnd type="none" w="sm" len="sm"/>
                <a:tailEnd type="none" w="sm" len="sm"/>
              </a:ln>
            </p:spPr>
          </p:cxnSp>
          <p:sp>
            <p:nvSpPr>
              <p:cNvPr id="111" name="Google Shape;1681;p17">
                <a:extLst>
                  <a:ext uri="{FF2B5EF4-FFF2-40B4-BE49-F238E27FC236}">
                    <a16:creationId xmlns:a16="http://schemas.microsoft.com/office/drawing/2014/main" id="{245DE298-288C-FDEB-49D1-0F00ACB8792C}"/>
                  </a:ext>
                </a:extLst>
              </p:cNvPr>
              <p:cNvSpPr/>
              <p:nvPr/>
            </p:nvSpPr>
            <p:spPr>
              <a:xfrm>
                <a:off x="2172832" y="905400"/>
                <a:ext cx="1949798" cy="696739"/>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Satyam</a:t>
                </a:r>
                <a:endParaRPr kumimoji="0" sz="700" b="1"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sr-Cyrl-RS" sz="700" b="0" i="0" u="none" strike="noStrike" kern="0" cap="none" spc="0" normalizeH="0" baseline="0" noProof="0" dirty="0">
                    <a:ln>
                      <a:noFill/>
                    </a:ln>
                    <a:effectLst/>
                    <a:uLnTx/>
                    <a:uFillTx/>
                    <a:ea typeface="Arial"/>
                    <a:cs typeface="Arial"/>
                    <a:sym typeface="Arial"/>
                  </a:rPr>
                  <a:t>Глобална ИТ компанија са седиштем у Индији истражена је због раширених рачуноводствених грешака које су прецениле приход и профит компаније и пријавиле око 1,04 милијарде долара у готовини, која једноставно није постојала</a:t>
                </a:r>
                <a:r>
                  <a:rPr kumimoji="0" lang="hu-HU" sz="700" b="0" i="0" u="none" strike="noStrike" kern="0" cap="none" spc="0" normalizeH="0" baseline="0" noProof="0" dirty="0">
                    <a:ln>
                      <a:noFill/>
                    </a:ln>
                    <a:effectLst/>
                    <a:uLnTx/>
                    <a:uFillTx/>
                    <a:ea typeface="Arial"/>
                    <a:cs typeface="Arial"/>
                    <a:sym typeface="Arial"/>
                  </a:rPr>
                  <a:t>.</a:t>
                </a:r>
                <a:br>
                  <a:rPr kumimoji="0" lang="hu-HU" sz="700" b="0" i="0" u="none" strike="noStrike" kern="0" cap="none" spc="0" normalizeH="0" baseline="0" noProof="0" dirty="0">
                    <a:ln>
                      <a:noFill/>
                    </a:ln>
                    <a:effectLst/>
                    <a:uLnTx/>
                    <a:uFillTx/>
                    <a:latin typeface="Arial"/>
                    <a:ea typeface="Arial"/>
                    <a:cs typeface="Arial"/>
                    <a:sym typeface="Arial"/>
                  </a:rPr>
                </a:br>
                <a:r>
                  <a:rPr kumimoji="0" lang="hu-HU" sz="707" b="0" i="0" u="sng" strike="noStrike" kern="0" cap="none" spc="0" normalizeH="0" baseline="0" noProof="0" dirty="0">
                    <a:ln>
                      <a:noFill/>
                    </a:ln>
                    <a:effectLst/>
                    <a:uLnTx/>
                    <a:uFillTx/>
                    <a:ea typeface="Arial"/>
                    <a:cs typeface="Arial"/>
                    <a:sym typeface="Arial"/>
                    <a:hlinkClick r:id="rId7">
                      <a:extLst>
                        <a:ext uri="{A12FA001-AC4F-418D-AE19-62706E023703}">
                          <ahyp:hlinkClr xmlns:ahyp="http://schemas.microsoft.com/office/drawing/2018/hyperlinkcolor" val="tx"/>
                        </a:ext>
                      </a:extLst>
                    </a:hlinkClick>
                  </a:rPr>
                  <a:t>Link</a:t>
                </a:r>
                <a:endParaRPr kumimoji="0" sz="707"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1" i="0" u="none" strike="noStrike" kern="0" cap="none" spc="0" normalizeH="0" baseline="0" noProof="0" dirty="0">
                  <a:ln>
                    <a:noFill/>
                  </a:ln>
                  <a:effectLst/>
                  <a:uLnTx/>
                  <a:uFillTx/>
                  <a:latin typeface="Arial"/>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grpSp>
        <p:grpSp>
          <p:nvGrpSpPr>
            <p:cNvPr id="75" name="Google Shape;1687;p17">
              <a:extLst>
                <a:ext uri="{FF2B5EF4-FFF2-40B4-BE49-F238E27FC236}">
                  <a16:creationId xmlns:a16="http://schemas.microsoft.com/office/drawing/2014/main" id="{DC1DED6A-917B-B6F6-4824-8E8659230BCE}"/>
                </a:ext>
              </a:extLst>
            </p:cNvPr>
            <p:cNvGrpSpPr/>
            <p:nvPr/>
          </p:nvGrpSpPr>
          <p:grpSpPr>
            <a:xfrm>
              <a:off x="3850614" y="2232271"/>
              <a:ext cx="1690089" cy="1642472"/>
              <a:chOff x="2887962" y="1674204"/>
              <a:chExt cx="1267567" cy="1231855"/>
            </a:xfrm>
          </p:grpSpPr>
          <p:sp>
            <p:nvSpPr>
              <p:cNvPr id="106" name="Google Shape;1688;p17">
                <a:extLst>
                  <a:ext uri="{FF2B5EF4-FFF2-40B4-BE49-F238E27FC236}">
                    <a16:creationId xmlns:a16="http://schemas.microsoft.com/office/drawing/2014/main" id="{81E8FC64-4878-B524-6D23-9EC71A317A52}"/>
                  </a:ext>
                </a:extLst>
              </p:cNvPr>
              <p:cNvSpPr/>
              <p:nvPr/>
            </p:nvSpPr>
            <p:spPr>
              <a:xfrm>
                <a:off x="2887962" y="2722459"/>
                <a:ext cx="267300" cy="183600"/>
              </a:xfrm>
              <a:prstGeom prst="rect">
                <a:avLst/>
              </a:prstGeom>
              <a:solidFill>
                <a:srgbClr val="EB8C00"/>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2012</a:t>
                </a:r>
                <a:endParaRPr kumimoji="0" sz="1467" b="0" i="0" u="none" strike="noStrike" kern="0" cap="none" spc="0" normalizeH="0" baseline="0" noProof="0">
                  <a:ln>
                    <a:noFill/>
                  </a:ln>
                  <a:effectLst/>
                  <a:uLnTx/>
                  <a:uFillTx/>
                  <a:latin typeface="Arial"/>
                  <a:ea typeface="Arial"/>
                  <a:cs typeface="Arial"/>
                  <a:sym typeface="Arial"/>
                </a:endParaRPr>
              </a:p>
            </p:txBody>
          </p:sp>
          <p:cxnSp>
            <p:nvCxnSpPr>
              <p:cNvPr id="107" name="Google Shape;1689;p17">
                <a:extLst>
                  <a:ext uri="{FF2B5EF4-FFF2-40B4-BE49-F238E27FC236}">
                    <a16:creationId xmlns:a16="http://schemas.microsoft.com/office/drawing/2014/main" id="{1E1A830C-5FC6-7B35-ADC9-31C0C5E2CF97}"/>
                  </a:ext>
                </a:extLst>
              </p:cNvPr>
              <p:cNvCxnSpPr/>
              <p:nvPr/>
            </p:nvCxnSpPr>
            <p:spPr>
              <a:xfrm rot="10800000">
                <a:off x="3025346" y="2666135"/>
                <a:ext cx="0" cy="55935"/>
              </a:xfrm>
              <a:prstGeom prst="straightConnector1">
                <a:avLst/>
              </a:prstGeom>
              <a:noFill/>
              <a:ln w="9525" cap="sq" cmpd="sng">
                <a:solidFill>
                  <a:srgbClr val="EB8C00"/>
                </a:solidFill>
                <a:prstDash val="solid"/>
                <a:round/>
                <a:headEnd type="none" w="sm" len="sm"/>
                <a:tailEnd type="none" w="sm" len="sm"/>
              </a:ln>
            </p:spPr>
          </p:cxnSp>
          <p:sp>
            <p:nvSpPr>
              <p:cNvPr id="108" name="Google Shape;1690;p17">
                <a:extLst>
                  <a:ext uri="{FF2B5EF4-FFF2-40B4-BE49-F238E27FC236}">
                    <a16:creationId xmlns:a16="http://schemas.microsoft.com/office/drawing/2014/main" id="{9EDB8DC0-6DDA-F2CD-C847-F39F252D6DCC}"/>
                  </a:ext>
                </a:extLst>
              </p:cNvPr>
              <p:cNvSpPr/>
              <p:nvPr/>
            </p:nvSpPr>
            <p:spPr>
              <a:xfrm>
                <a:off x="3028991" y="1674204"/>
                <a:ext cx="1126538" cy="926572"/>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Autonomy</a:t>
                </a:r>
                <a:endParaRPr kumimoji="0" sz="14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hu-HU" sz="700" b="0" i="0" u="none" strike="noStrike" kern="0" cap="none" spc="0" normalizeH="0" baseline="0" noProof="0" dirty="0">
                    <a:ln>
                      <a:noFill/>
                    </a:ln>
                    <a:effectLst/>
                    <a:uLnTx/>
                    <a:uFillTx/>
                    <a:ea typeface="Arial"/>
                    <a:cs typeface="Arial"/>
                    <a:sym typeface="Arial"/>
                  </a:rPr>
                  <a:t>HP </a:t>
                </a:r>
                <a:r>
                  <a:rPr kumimoji="0" lang="sr-Cyrl-RS" sz="700" b="0" i="0" u="none" strike="noStrike" kern="0" cap="none" spc="0" normalizeH="0" baseline="0" noProof="0" dirty="0">
                    <a:ln>
                      <a:noFill/>
                    </a:ln>
                    <a:effectLst/>
                    <a:uLnTx/>
                    <a:uFillTx/>
                    <a:ea typeface="Arial"/>
                    <a:cs typeface="Arial"/>
                    <a:sym typeface="Arial"/>
                  </a:rPr>
                  <a:t>је оптужио </a:t>
                </a:r>
                <a:r>
                  <a:rPr kumimoji="0" lang="hu-HU" sz="700" b="0" i="0" u="none" strike="noStrike" kern="0" cap="none" spc="0" normalizeH="0" baseline="0" noProof="0" dirty="0">
                    <a:ln>
                      <a:noFill/>
                    </a:ln>
                    <a:effectLst/>
                    <a:uLnTx/>
                    <a:uFillTx/>
                    <a:ea typeface="Arial"/>
                    <a:cs typeface="Arial"/>
                    <a:sym typeface="Arial"/>
                  </a:rPr>
                  <a:t>Autonomy </a:t>
                </a:r>
                <a:r>
                  <a:rPr kumimoji="0" lang="sr-Cyrl-RS" sz="700" b="0" i="0" u="none" strike="noStrike" kern="0" cap="none" spc="0" normalizeH="0" baseline="0" noProof="0" dirty="0">
                    <a:ln>
                      <a:noFill/>
                    </a:ln>
                    <a:effectLst/>
                    <a:uLnTx/>
                    <a:uFillTx/>
                    <a:ea typeface="Arial"/>
                    <a:cs typeface="Arial"/>
                    <a:sym typeface="Arial"/>
                  </a:rPr>
                  <a:t>за масовне рачуноводствене грешке, након чега су морали да отпишу 8,8 милијарди долара јер су открили „озбиљне рачуноводствене недостатке“ и намерне покушаје </a:t>
                </a:r>
                <a:r>
                  <a:rPr kumimoji="0" lang="hu-HU" sz="700" b="0" i="0" u="none" strike="noStrike" kern="0" cap="none" spc="0" normalizeH="0" baseline="0" noProof="0" dirty="0">
                    <a:ln>
                      <a:noFill/>
                    </a:ln>
                    <a:effectLst/>
                    <a:uLnTx/>
                    <a:uFillTx/>
                    <a:ea typeface="Arial"/>
                    <a:cs typeface="Arial"/>
                    <a:sym typeface="Arial"/>
                  </a:rPr>
                  <a:t>Autonomy-</a:t>
                </a:r>
                <a:r>
                  <a:rPr kumimoji="0" lang="sr-Cyrl-RS" sz="700" b="0" i="0" u="none" strike="noStrike" kern="0" cap="none" spc="0" normalizeH="0" baseline="0" noProof="0" dirty="0">
                    <a:ln>
                      <a:noFill/>
                    </a:ln>
                    <a:effectLst/>
                    <a:uLnTx/>
                    <a:uFillTx/>
                    <a:ea typeface="Arial"/>
                    <a:cs typeface="Arial"/>
                    <a:sym typeface="Arial"/>
                  </a:rPr>
                  <a:t>ја</a:t>
                </a:r>
                <a:r>
                  <a:rPr kumimoji="0" lang="hu-HU" sz="700" b="0" i="0" u="none" strike="noStrike" kern="0" cap="none" spc="0" normalizeH="0" baseline="0" noProof="0" dirty="0">
                    <a:ln>
                      <a:noFill/>
                    </a:ln>
                    <a:effectLst/>
                    <a:uLnTx/>
                    <a:uFillTx/>
                    <a:ea typeface="Arial"/>
                    <a:cs typeface="Arial"/>
                    <a:sym typeface="Arial"/>
                  </a:rPr>
                  <a:t> </a:t>
                </a:r>
                <a:r>
                  <a:rPr kumimoji="0" lang="sr-Cyrl-RS" sz="700" b="0" i="0" u="none" strike="noStrike" kern="0" cap="none" spc="0" normalizeH="0" baseline="0" noProof="0" dirty="0">
                    <a:ln>
                      <a:noFill/>
                    </a:ln>
                    <a:effectLst/>
                    <a:uLnTx/>
                    <a:uFillTx/>
                    <a:ea typeface="Arial"/>
                    <a:cs typeface="Arial"/>
                    <a:sym typeface="Arial"/>
                  </a:rPr>
                  <a:t>да</a:t>
                </a:r>
                <a:r>
                  <a:rPr kumimoji="0" lang="hu-HU" sz="700" b="0" i="0" u="none" strike="noStrike" kern="0" cap="none" spc="0" normalizeH="0" baseline="0" noProof="0" dirty="0">
                    <a:ln>
                      <a:noFill/>
                    </a:ln>
                    <a:effectLst/>
                    <a:uLnTx/>
                    <a:uFillTx/>
                    <a:ea typeface="Arial"/>
                    <a:cs typeface="Arial"/>
                    <a:sym typeface="Arial"/>
                  </a:rPr>
                  <a:t> </a:t>
                </a:r>
                <a:r>
                  <a:rPr kumimoji="0" lang="sr-Cyrl-RS" sz="700" b="0" i="0" u="none" strike="noStrike" kern="0" cap="none" spc="0" normalizeH="0" baseline="0" noProof="0" dirty="0">
                    <a:ln>
                      <a:noFill/>
                    </a:ln>
                    <a:effectLst/>
                    <a:uLnTx/>
                    <a:uFillTx/>
                    <a:ea typeface="Arial"/>
                    <a:cs typeface="Arial"/>
                    <a:sym typeface="Arial"/>
                  </a:rPr>
                  <a:t>обмане акционаре</a:t>
                </a:r>
                <a:r>
                  <a:rPr kumimoji="0" lang="hu-HU" sz="700" b="0" i="0" u="none" strike="noStrike" kern="0" cap="none" spc="0" normalizeH="0" baseline="0" noProof="0" dirty="0">
                    <a:ln>
                      <a:noFill/>
                    </a:ln>
                    <a:effectLst/>
                    <a:uLnTx/>
                    <a:uFillTx/>
                    <a:ea typeface="Arial"/>
                    <a:cs typeface="Arial"/>
                    <a:sym typeface="Arial"/>
                  </a:rPr>
                  <a:t>.</a:t>
                </a:r>
                <a:br>
                  <a:rPr kumimoji="0" lang="hu-HU" sz="700" b="0" i="0" u="none" strike="noStrike" kern="0" cap="none" spc="0" normalizeH="0" baseline="0" noProof="0" dirty="0">
                    <a:ln>
                      <a:noFill/>
                    </a:ln>
                    <a:effectLst/>
                    <a:uLnTx/>
                    <a:uFillTx/>
                    <a:ea typeface="Arial"/>
                    <a:cs typeface="Arial"/>
                    <a:sym typeface="Arial"/>
                  </a:rPr>
                </a:br>
                <a:r>
                  <a:rPr kumimoji="0" lang="hu-HU" sz="700" b="1" i="0" u="sng" strike="noStrike" kern="0" cap="none" spc="0" normalizeH="0" baseline="0" noProof="0" dirty="0">
                    <a:ln>
                      <a:noFill/>
                    </a:ln>
                    <a:effectLst/>
                    <a:uLnTx/>
                    <a:uFillTx/>
                    <a:ea typeface="Arial"/>
                    <a:cs typeface="Arial"/>
                    <a:sym typeface="Arial"/>
                    <a:hlinkClick r:id="rId8">
                      <a:extLst>
                        <a:ext uri="{A12FA001-AC4F-418D-AE19-62706E023703}">
                          <ahyp:hlinkClr xmlns:ahyp="http://schemas.microsoft.com/office/drawing/2018/hyperlinkcolor" val="tx"/>
                        </a:ext>
                      </a:extLst>
                    </a:hlinkClick>
                  </a:rPr>
                  <a:t>Link</a:t>
                </a:r>
                <a:endParaRPr kumimoji="0" sz="700" b="1" i="0" u="none" strike="noStrike" kern="0" cap="none" spc="0" normalizeH="0" baseline="0" noProof="0" dirty="0">
                  <a:ln>
                    <a:noFill/>
                  </a:ln>
                  <a:effectLst/>
                  <a:uLnTx/>
                  <a:uFillTx/>
                  <a:ea typeface="Arial"/>
                  <a:cs typeface="Arial"/>
                  <a:sym typeface="Arial"/>
                </a:endParaRPr>
              </a:p>
            </p:txBody>
          </p:sp>
        </p:grpSp>
        <p:grpSp>
          <p:nvGrpSpPr>
            <p:cNvPr id="76" name="Google Shape;1691;p17">
              <a:extLst>
                <a:ext uri="{FF2B5EF4-FFF2-40B4-BE49-F238E27FC236}">
                  <a16:creationId xmlns:a16="http://schemas.microsoft.com/office/drawing/2014/main" id="{6D57CC78-8194-C8A9-871B-1147596A1F8A}"/>
                </a:ext>
              </a:extLst>
            </p:cNvPr>
            <p:cNvGrpSpPr/>
            <p:nvPr/>
          </p:nvGrpSpPr>
          <p:grpSpPr>
            <a:xfrm>
              <a:off x="4667939" y="3629437"/>
              <a:ext cx="2595390" cy="2954209"/>
              <a:chOff x="3500953" y="2722080"/>
              <a:chExt cx="1946542" cy="2215657"/>
            </a:xfrm>
          </p:grpSpPr>
          <p:grpSp>
            <p:nvGrpSpPr>
              <p:cNvPr id="102" name="Google Shape;1692;p17">
                <a:extLst>
                  <a:ext uri="{FF2B5EF4-FFF2-40B4-BE49-F238E27FC236}">
                    <a16:creationId xmlns:a16="http://schemas.microsoft.com/office/drawing/2014/main" id="{5583DDB2-C3F5-7860-4B15-24A14E80B229}"/>
                  </a:ext>
                </a:extLst>
              </p:cNvPr>
              <p:cNvGrpSpPr/>
              <p:nvPr/>
            </p:nvGrpSpPr>
            <p:grpSpPr>
              <a:xfrm>
                <a:off x="3500953" y="2722080"/>
                <a:ext cx="267300" cy="1309200"/>
                <a:chOff x="4948753" y="2722080"/>
                <a:chExt cx="267300" cy="1309200"/>
              </a:xfrm>
            </p:grpSpPr>
            <p:sp>
              <p:nvSpPr>
                <p:cNvPr id="104" name="Google Shape;1693;p17">
                  <a:extLst>
                    <a:ext uri="{FF2B5EF4-FFF2-40B4-BE49-F238E27FC236}">
                      <a16:creationId xmlns:a16="http://schemas.microsoft.com/office/drawing/2014/main" id="{4064CEA6-9CD1-0622-E180-7AD3EA24655F}"/>
                    </a:ext>
                  </a:extLst>
                </p:cNvPr>
                <p:cNvSpPr/>
                <p:nvPr/>
              </p:nvSpPr>
              <p:spPr>
                <a:xfrm>
                  <a:off x="4948753" y="2722080"/>
                  <a:ext cx="267300" cy="184800"/>
                </a:xfrm>
                <a:prstGeom prst="rect">
                  <a:avLst/>
                </a:prstGeom>
                <a:solidFill>
                  <a:srgbClr val="D04A02"/>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2013</a:t>
                  </a:r>
                  <a:endParaRPr kumimoji="0" sz="1467" b="0" i="0" u="none" strike="noStrike" kern="0" cap="none" spc="0" normalizeH="0" baseline="0" noProof="0">
                    <a:ln>
                      <a:noFill/>
                    </a:ln>
                    <a:effectLst/>
                    <a:uLnTx/>
                    <a:uFillTx/>
                    <a:latin typeface="Arial"/>
                    <a:ea typeface="Arial"/>
                    <a:cs typeface="Arial"/>
                    <a:sym typeface="Arial"/>
                  </a:endParaRPr>
                </a:p>
              </p:txBody>
            </p:sp>
            <p:cxnSp>
              <p:nvCxnSpPr>
                <p:cNvPr id="105" name="Google Shape;1694;p17">
                  <a:extLst>
                    <a:ext uri="{FF2B5EF4-FFF2-40B4-BE49-F238E27FC236}">
                      <a16:creationId xmlns:a16="http://schemas.microsoft.com/office/drawing/2014/main" id="{4DE15493-EA27-4E5B-2AFC-30EAFF085D01}"/>
                    </a:ext>
                  </a:extLst>
                </p:cNvPr>
                <p:cNvCxnSpPr>
                  <a:cxnSpLocks/>
                  <a:endCxn id="104" idx="2"/>
                </p:cNvCxnSpPr>
                <p:nvPr/>
              </p:nvCxnSpPr>
              <p:spPr>
                <a:xfrm rot="10800000">
                  <a:off x="5082403" y="2906880"/>
                  <a:ext cx="0" cy="1124400"/>
                </a:xfrm>
                <a:prstGeom prst="straightConnector1">
                  <a:avLst/>
                </a:prstGeom>
                <a:noFill/>
                <a:ln w="9525" cap="sq" cmpd="sng">
                  <a:solidFill>
                    <a:srgbClr val="E0301E"/>
                  </a:solidFill>
                  <a:prstDash val="solid"/>
                  <a:round/>
                  <a:headEnd type="none" w="sm" len="sm"/>
                  <a:tailEnd type="none" w="sm" len="sm"/>
                </a:ln>
              </p:spPr>
            </p:cxnSp>
          </p:grpSp>
          <p:sp>
            <p:nvSpPr>
              <p:cNvPr id="103" name="Google Shape;1695;p17">
                <a:extLst>
                  <a:ext uri="{FF2B5EF4-FFF2-40B4-BE49-F238E27FC236}">
                    <a16:creationId xmlns:a16="http://schemas.microsoft.com/office/drawing/2014/main" id="{A18798A4-E8C2-D395-7CB1-955F497C6991}"/>
                  </a:ext>
                </a:extLst>
              </p:cNvPr>
              <p:cNvSpPr/>
              <p:nvPr/>
            </p:nvSpPr>
            <p:spPr>
              <a:xfrm>
                <a:off x="3634595" y="4026937"/>
                <a:ext cx="1812900" cy="9108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Serco</a:t>
                </a:r>
                <a:endParaRPr kumimoji="0" sz="700" b="1"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hu-HU" sz="700" b="0" i="0" u="none" strike="noStrike" kern="0" cap="none" spc="0" normalizeH="0" baseline="0" noProof="0" dirty="0">
                    <a:ln>
                      <a:noFill/>
                    </a:ln>
                    <a:effectLst/>
                    <a:uLnTx/>
                    <a:uFillTx/>
                    <a:ea typeface="Arial"/>
                    <a:cs typeface="Arial"/>
                    <a:sym typeface="Arial"/>
                  </a:rPr>
                  <a:t>Autsorsing </a:t>
                </a:r>
                <a:r>
                  <a:rPr kumimoji="0" lang="sr-Cyrl-RS" sz="700" b="0" i="0" u="none" strike="noStrike" kern="0" cap="none" spc="0" normalizeH="0" baseline="0" noProof="0" dirty="0">
                    <a:ln>
                      <a:noFill/>
                    </a:ln>
                    <a:effectLst/>
                    <a:uLnTx/>
                    <a:uFillTx/>
                    <a:ea typeface="Arial"/>
                    <a:cs typeface="Arial"/>
                    <a:sym typeface="Arial"/>
                  </a:rPr>
                  <a:t>компанија се обавезала да ће вратити 68,5 милиона фунти додатног ПДВ-а након што је </a:t>
                </a:r>
                <a:r>
                  <a:rPr kumimoji="0" lang="sr-Cyrl-RS" sz="700" b="0" i="0" u="none" strike="noStrike" kern="0" cap="none" spc="0" normalizeH="0" baseline="0" noProof="0" dirty="0" err="1">
                    <a:ln>
                      <a:noFill/>
                    </a:ln>
                    <a:effectLst/>
                    <a:uLnTx/>
                    <a:uFillTx/>
                    <a:ea typeface="Arial"/>
                    <a:cs typeface="Arial"/>
                    <a:sym typeface="Arial"/>
                  </a:rPr>
                  <a:t>префактурисала</a:t>
                </a:r>
                <a:r>
                  <a:rPr kumimoji="0" lang="sr-Cyrl-RS" sz="700" b="0" i="0" u="none" strike="noStrike" kern="0" cap="none" spc="0" normalizeH="0" baseline="0" noProof="0" dirty="0">
                    <a:ln>
                      <a:noFill/>
                    </a:ln>
                    <a:effectLst/>
                    <a:uLnTx/>
                    <a:uFillTx/>
                    <a:ea typeface="Arial"/>
                    <a:cs typeface="Arial"/>
                    <a:sym typeface="Arial"/>
                  </a:rPr>
                  <a:t> свој уговор за електронско обележавање преступника. Наплаћено је и фактурисање преступницима који нису праћени, од којих су неки већ били у затвору или су умрли. </a:t>
                </a:r>
                <a:br>
                  <a:rPr kumimoji="0" lang="hu-HU" sz="700" b="0" i="0" u="none" strike="noStrike" kern="0" cap="none" spc="0" normalizeH="0" baseline="0" noProof="0" dirty="0">
                    <a:ln>
                      <a:noFill/>
                    </a:ln>
                    <a:effectLst/>
                    <a:uLnTx/>
                    <a:uFillTx/>
                    <a:ea typeface="Arial"/>
                    <a:cs typeface="Arial"/>
                    <a:sym typeface="Arial"/>
                  </a:rPr>
                </a:br>
                <a:r>
                  <a:rPr kumimoji="0" lang="hu-HU" sz="700" b="0" i="0" u="sng" strike="noStrike" kern="0" cap="none" spc="0" normalizeH="0" baseline="0" noProof="0" dirty="0">
                    <a:ln>
                      <a:noFill/>
                    </a:ln>
                    <a:effectLst/>
                    <a:uLnTx/>
                    <a:uFillTx/>
                    <a:ea typeface="Arial"/>
                    <a:cs typeface="Arial"/>
                    <a:sym typeface="Arial"/>
                    <a:hlinkClick r:id="rId9">
                      <a:extLst>
                        <a:ext uri="{A12FA001-AC4F-418D-AE19-62706E023703}">
                          <ahyp:hlinkClr xmlns:ahyp="http://schemas.microsoft.com/office/drawing/2018/hyperlinkcolor" val="tx"/>
                        </a:ext>
                      </a:extLst>
                    </a:hlinkClick>
                  </a:rPr>
                  <a:t>Link</a:t>
                </a:r>
                <a:endParaRPr kumimoji="0" sz="1800" b="0" i="0" u="none" strike="noStrike" kern="0" cap="none" spc="0" normalizeH="0" baseline="0" noProof="0" dirty="0">
                  <a:ln>
                    <a:noFill/>
                  </a:ln>
                  <a:effectLst/>
                  <a:uLnTx/>
                  <a:uFillTx/>
                  <a:ea typeface="Arial"/>
                  <a:cs typeface="Arial"/>
                  <a:sym typeface="Arial"/>
                </a:endParaRPr>
              </a:p>
            </p:txBody>
          </p:sp>
        </p:grpSp>
        <p:grpSp>
          <p:nvGrpSpPr>
            <p:cNvPr id="77" name="Google Shape;1696;p17">
              <a:extLst>
                <a:ext uri="{FF2B5EF4-FFF2-40B4-BE49-F238E27FC236}">
                  <a16:creationId xmlns:a16="http://schemas.microsoft.com/office/drawing/2014/main" id="{31BF6B0C-231C-409A-B3E8-49FF1A7C07E1}"/>
                </a:ext>
              </a:extLst>
            </p:cNvPr>
            <p:cNvGrpSpPr/>
            <p:nvPr/>
          </p:nvGrpSpPr>
          <p:grpSpPr>
            <a:xfrm>
              <a:off x="5368364" y="1179220"/>
              <a:ext cx="2006226" cy="2696616"/>
              <a:chOff x="4026271" y="884414"/>
              <a:chExt cx="1504669" cy="2022462"/>
            </a:xfrm>
          </p:grpSpPr>
          <p:sp>
            <p:nvSpPr>
              <p:cNvPr id="99" name="Google Shape;1697;p17">
                <a:extLst>
                  <a:ext uri="{FF2B5EF4-FFF2-40B4-BE49-F238E27FC236}">
                    <a16:creationId xmlns:a16="http://schemas.microsoft.com/office/drawing/2014/main" id="{8EAB6902-073D-3DA2-808A-4376C943F7DC}"/>
                  </a:ext>
                </a:extLst>
              </p:cNvPr>
              <p:cNvSpPr/>
              <p:nvPr/>
            </p:nvSpPr>
            <p:spPr>
              <a:xfrm>
                <a:off x="4026271" y="2722076"/>
                <a:ext cx="267300" cy="184800"/>
              </a:xfrm>
              <a:prstGeom prst="rect">
                <a:avLst/>
              </a:prstGeom>
              <a:solidFill>
                <a:srgbClr val="E0301E"/>
              </a:solidFill>
              <a:ln w="9525" cap="flat" cmpd="sng">
                <a:solidFill>
                  <a:srgbClr val="E0301E"/>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2014</a:t>
                </a:r>
                <a:endParaRPr kumimoji="0" sz="1467" b="0" i="0" u="none" strike="noStrike" kern="0" cap="none" spc="0" normalizeH="0" baseline="0" noProof="0">
                  <a:ln>
                    <a:noFill/>
                  </a:ln>
                  <a:effectLst/>
                  <a:uLnTx/>
                  <a:uFillTx/>
                  <a:latin typeface="Arial"/>
                  <a:ea typeface="Arial"/>
                  <a:cs typeface="Arial"/>
                  <a:sym typeface="Arial"/>
                </a:endParaRPr>
              </a:p>
            </p:txBody>
          </p:sp>
          <p:cxnSp>
            <p:nvCxnSpPr>
              <p:cNvPr id="100" name="Google Shape;1698;p17">
                <a:extLst>
                  <a:ext uri="{FF2B5EF4-FFF2-40B4-BE49-F238E27FC236}">
                    <a16:creationId xmlns:a16="http://schemas.microsoft.com/office/drawing/2014/main" id="{D2EFAAF5-9E2D-B230-9DE2-BD6916DD3FFE}"/>
                  </a:ext>
                </a:extLst>
              </p:cNvPr>
              <p:cNvCxnSpPr>
                <a:cxnSpLocks/>
                <a:stCxn id="99" idx="0"/>
              </p:cNvCxnSpPr>
              <p:nvPr/>
            </p:nvCxnSpPr>
            <p:spPr>
              <a:xfrm rot="10800000">
                <a:off x="4159921" y="1882976"/>
                <a:ext cx="0" cy="839100"/>
              </a:xfrm>
              <a:prstGeom prst="straightConnector1">
                <a:avLst/>
              </a:prstGeom>
              <a:noFill/>
              <a:ln w="9525" cap="sq" cmpd="sng">
                <a:solidFill>
                  <a:srgbClr val="E0301E"/>
                </a:solidFill>
                <a:prstDash val="solid"/>
                <a:round/>
                <a:headEnd type="none" w="sm" len="sm"/>
                <a:tailEnd type="none" w="sm" len="sm"/>
              </a:ln>
            </p:spPr>
          </p:cxnSp>
          <p:sp>
            <p:nvSpPr>
              <p:cNvPr id="101" name="Google Shape;1699;p17">
                <a:extLst>
                  <a:ext uri="{FF2B5EF4-FFF2-40B4-BE49-F238E27FC236}">
                    <a16:creationId xmlns:a16="http://schemas.microsoft.com/office/drawing/2014/main" id="{A7444375-8AAA-9B12-8AE0-23BDB6A9FD56}"/>
                  </a:ext>
                </a:extLst>
              </p:cNvPr>
              <p:cNvSpPr/>
              <p:nvPr/>
            </p:nvSpPr>
            <p:spPr>
              <a:xfrm>
                <a:off x="4157459" y="884414"/>
                <a:ext cx="1373481" cy="839025"/>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Tesco</a:t>
                </a:r>
                <a:endParaRPr kumimoji="0" sz="14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hu-HU" sz="700" b="0" i="0" u="none" strike="noStrike" kern="0" cap="none" spc="0" normalizeH="0" baseline="0" noProof="0" dirty="0">
                    <a:ln>
                      <a:noFill/>
                    </a:ln>
                    <a:effectLst/>
                    <a:uLnTx/>
                    <a:uFillTx/>
                    <a:ea typeface="Arial"/>
                    <a:cs typeface="Arial"/>
                    <a:sym typeface="Arial"/>
                  </a:rPr>
                  <a:t>Tesco </a:t>
                </a:r>
                <a:r>
                  <a:rPr kumimoji="0" lang="sr-Cyrl-RS" sz="700" b="0" i="0" u="none" strike="noStrike" kern="0" cap="none" spc="0" normalizeH="0" baseline="0" noProof="0" dirty="0">
                    <a:ln>
                      <a:noFill/>
                    </a:ln>
                    <a:effectLst/>
                    <a:uLnTx/>
                    <a:uFillTx/>
                    <a:ea typeface="Arial"/>
                    <a:cs typeface="Arial"/>
                    <a:sym typeface="Arial"/>
                  </a:rPr>
                  <a:t>је издао саопштење на берзи у којем је признао да је преценио свој профит у првом полугодишту за 250 милиона фунти те године и нагодио се са регулатором да плати казну од 129 милиона фунти за прецењивање</a:t>
                </a:r>
                <a:r>
                  <a:rPr kumimoji="0" lang="hu-HU" sz="700" b="0" i="0" u="none" strike="noStrike" kern="0" cap="none" spc="0" normalizeH="0" baseline="0" noProof="0" dirty="0">
                    <a:ln>
                      <a:noFill/>
                    </a:ln>
                    <a:effectLst/>
                    <a:uLnTx/>
                    <a:uFillTx/>
                    <a:ea typeface="Arial"/>
                    <a:cs typeface="Arial"/>
                    <a:sym typeface="Arial"/>
                  </a:rPr>
                  <a:t>.</a:t>
                </a:r>
                <a:br>
                  <a:rPr kumimoji="0" lang="hu-HU" sz="700" b="0" i="0" u="none" strike="noStrike" kern="0" cap="none" spc="0" normalizeH="0" baseline="0" noProof="0" dirty="0">
                    <a:ln>
                      <a:noFill/>
                    </a:ln>
                    <a:effectLst/>
                    <a:uLnTx/>
                    <a:uFillTx/>
                    <a:ea typeface="Arial"/>
                    <a:cs typeface="Arial"/>
                    <a:sym typeface="Arial"/>
                  </a:rPr>
                </a:br>
                <a:r>
                  <a:rPr kumimoji="0" lang="hu-HU" sz="700" b="0" i="0" u="sng" strike="noStrike" kern="0" cap="none" spc="0" normalizeH="0" baseline="0" noProof="0" dirty="0">
                    <a:ln>
                      <a:noFill/>
                    </a:ln>
                    <a:effectLst/>
                    <a:uLnTx/>
                    <a:uFillTx/>
                    <a:ea typeface="Arial"/>
                    <a:cs typeface="Arial"/>
                    <a:sym typeface="Arial"/>
                    <a:hlinkClick r:id="rId10">
                      <a:extLst>
                        <a:ext uri="{A12FA001-AC4F-418D-AE19-62706E023703}">
                          <ahyp:hlinkClr xmlns:ahyp="http://schemas.microsoft.com/office/drawing/2018/hyperlinkcolor" val="tx"/>
                        </a:ext>
                      </a:extLst>
                    </a:hlinkClick>
                  </a:rPr>
                  <a:t>Link</a:t>
                </a:r>
                <a:endParaRPr kumimoji="0" sz="7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1" i="0" u="none" strike="noStrike" kern="0" cap="none" spc="0" normalizeH="0" baseline="0" noProof="0" dirty="0">
                  <a:ln>
                    <a:noFill/>
                  </a:ln>
                  <a:effectLst/>
                  <a:uLnTx/>
                  <a:uFillTx/>
                  <a:latin typeface="Arial"/>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grpSp>
        <p:grpSp>
          <p:nvGrpSpPr>
            <p:cNvPr id="78" name="Google Shape;1700;p17">
              <a:extLst>
                <a:ext uri="{FF2B5EF4-FFF2-40B4-BE49-F238E27FC236}">
                  <a16:creationId xmlns:a16="http://schemas.microsoft.com/office/drawing/2014/main" id="{1079641E-5B86-9A2A-CFF3-A2E98AC38C6C}"/>
                </a:ext>
              </a:extLst>
            </p:cNvPr>
            <p:cNvGrpSpPr/>
            <p:nvPr/>
          </p:nvGrpSpPr>
          <p:grpSpPr>
            <a:xfrm>
              <a:off x="5942322" y="3628344"/>
              <a:ext cx="1549379" cy="1830332"/>
              <a:chOff x="4456742" y="2721255"/>
              <a:chExt cx="1162034" cy="1372748"/>
            </a:xfrm>
          </p:grpSpPr>
          <p:sp>
            <p:nvSpPr>
              <p:cNvPr id="96" name="Google Shape;1701;p17">
                <a:extLst>
                  <a:ext uri="{FF2B5EF4-FFF2-40B4-BE49-F238E27FC236}">
                    <a16:creationId xmlns:a16="http://schemas.microsoft.com/office/drawing/2014/main" id="{85F7F71A-8F9B-9A20-420A-65DCCAC490AF}"/>
                  </a:ext>
                </a:extLst>
              </p:cNvPr>
              <p:cNvSpPr/>
              <p:nvPr/>
            </p:nvSpPr>
            <p:spPr>
              <a:xfrm>
                <a:off x="4456742" y="2721255"/>
                <a:ext cx="267300" cy="184800"/>
              </a:xfrm>
              <a:prstGeom prst="rect">
                <a:avLst/>
              </a:prstGeom>
              <a:solidFill>
                <a:srgbClr val="D93954"/>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2015</a:t>
                </a:r>
                <a:endParaRPr kumimoji="0" sz="1467" b="0" i="0" u="none" strike="noStrike" kern="0" cap="none" spc="0" normalizeH="0" baseline="0" noProof="0">
                  <a:ln>
                    <a:noFill/>
                  </a:ln>
                  <a:effectLst/>
                  <a:uLnTx/>
                  <a:uFillTx/>
                  <a:latin typeface="Arial"/>
                  <a:ea typeface="Arial"/>
                  <a:cs typeface="Arial"/>
                  <a:sym typeface="Arial"/>
                </a:endParaRPr>
              </a:p>
            </p:txBody>
          </p:sp>
          <p:cxnSp>
            <p:nvCxnSpPr>
              <p:cNvPr id="97" name="Google Shape;1702;p17">
                <a:extLst>
                  <a:ext uri="{FF2B5EF4-FFF2-40B4-BE49-F238E27FC236}">
                    <a16:creationId xmlns:a16="http://schemas.microsoft.com/office/drawing/2014/main" id="{F93D7225-3EF8-5320-09B7-A27DA767154D}"/>
                  </a:ext>
                </a:extLst>
              </p:cNvPr>
              <p:cNvCxnSpPr/>
              <p:nvPr/>
            </p:nvCxnSpPr>
            <p:spPr>
              <a:xfrm rot="10800000">
                <a:off x="4580004" y="2896579"/>
                <a:ext cx="0" cy="211770"/>
              </a:xfrm>
              <a:prstGeom prst="straightConnector1">
                <a:avLst/>
              </a:prstGeom>
              <a:noFill/>
              <a:ln w="12700" cap="sq" cmpd="sng">
                <a:solidFill>
                  <a:srgbClr val="D93954"/>
                </a:solidFill>
                <a:prstDash val="solid"/>
                <a:round/>
                <a:headEnd type="none" w="sm" len="sm"/>
                <a:tailEnd type="none" w="sm" len="sm"/>
              </a:ln>
            </p:spPr>
          </p:cxnSp>
          <p:sp>
            <p:nvSpPr>
              <p:cNvPr id="98" name="Google Shape;1703;p17">
                <a:extLst>
                  <a:ext uri="{FF2B5EF4-FFF2-40B4-BE49-F238E27FC236}">
                    <a16:creationId xmlns:a16="http://schemas.microsoft.com/office/drawing/2014/main" id="{35162DF6-A098-BC9D-08F8-80D5E2551CE0}"/>
                  </a:ext>
                </a:extLst>
              </p:cNvPr>
              <p:cNvSpPr/>
              <p:nvPr/>
            </p:nvSpPr>
            <p:spPr>
              <a:xfrm>
                <a:off x="4584376" y="3036503"/>
                <a:ext cx="1034400" cy="10575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1MDB</a:t>
                </a:r>
                <a:endParaRPr kumimoji="0" sz="14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sr-Cyrl-RS" sz="700" b="0" i="0" u="none" strike="noStrike" kern="0" cap="none" spc="0" normalizeH="0" baseline="0" noProof="0" dirty="0">
                    <a:ln>
                      <a:noFill/>
                    </a:ln>
                    <a:effectLst/>
                    <a:uLnTx/>
                    <a:uFillTx/>
                    <a:ea typeface="Arial"/>
                    <a:cs typeface="Arial"/>
                    <a:sym typeface="Arial"/>
                  </a:rPr>
                  <a:t>Процењује се да су високи званичници и њихово особље издвојили 4,5 милијарди долара из </a:t>
                </a:r>
                <a:r>
                  <a:rPr kumimoji="0" lang="hu-HU" sz="700" b="0" i="0" u="none" strike="noStrike" kern="0" cap="none" spc="0" normalizeH="0" baseline="0" noProof="0" dirty="0">
                    <a:ln>
                      <a:noFill/>
                    </a:ln>
                    <a:effectLst/>
                    <a:uLnTx/>
                    <a:uFillTx/>
                    <a:ea typeface="Arial"/>
                    <a:cs typeface="Arial"/>
                    <a:sym typeface="Arial"/>
                  </a:rPr>
                  <a:t>1MDB-</a:t>
                </a:r>
                <a:r>
                  <a:rPr kumimoji="0" lang="sr-Cyrl-RS" sz="700" b="0" i="0" u="none" strike="noStrike" kern="0" cap="none" spc="0" normalizeH="0" baseline="0" noProof="0" dirty="0">
                    <a:ln>
                      <a:noFill/>
                    </a:ln>
                    <a:effectLst/>
                    <a:uLnTx/>
                    <a:uFillTx/>
                    <a:ea typeface="Arial"/>
                    <a:cs typeface="Arial"/>
                    <a:sym typeface="Arial"/>
                  </a:rPr>
                  <a:t>а</a:t>
                </a:r>
                <a:r>
                  <a:rPr kumimoji="0" lang="hu-HU" sz="700" b="0" i="0" u="none" strike="noStrike" kern="0" cap="none" spc="0" normalizeH="0" baseline="0" noProof="0" dirty="0">
                    <a:ln>
                      <a:noFill/>
                    </a:ln>
                    <a:effectLst/>
                    <a:uLnTx/>
                    <a:uFillTx/>
                    <a:ea typeface="Arial"/>
                    <a:cs typeface="Arial"/>
                    <a:sym typeface="Arial"/>
                  </a:rPr>
                  <a:t> </a:t>
                </a:r>
                <a:r>
                  <a:rPr kumimoji="0" lang="sr-Cyrl-RS" sz="700" b="0" i="0" u="none" strike="noStrike" kern="0" cap="none" spc="0" normalizeH="0" baseline="0" noProof="0" dirty="0">
                    <a:ln>
                      <a:noFill/>
                    </a:ln>
                    <a:effectLst/>
                    <a:uLnTx/>
                    <a:uFillTx/>
                    <a:ea typeface="Arial"/>
                    <a:cs typeface="Arial"/>
                    <a:sym typeface="Arial"/>
                  </a:rPr>
                  <a:t>између</a:t>
                </a:r>
                <a:r>
                  <a:rPr kumimoji="0" lang="hu-HU" sz="700" b="0" i="0" u="none" strike="noStrike" kern="0" cap="none" spc="0" normalizeH="0" baseline="0" noProof="0" dirty="0">
                    <a:ln>
                      <a:noFill/>
                    </a:ln>
                    <a:effectLst/>
                    <a:uLnTx/>
                    <a:uFillTx/>
                    <a:ea typeface="Arial"/>
                    <a:cs typeface="Arial"/>
                    <a:sym typeface="Arial"/>
                  </a:rPr>
                  <a:t> 2009. i 2014. </a:t>
                </a:r>
                <a:r>
                  <a:rPr kumimoji="0" lang="sr-Cyrl-RS" sz="700" b="0" i="0" u="none" strike="noStrike" kern="0" cap="none" spc="0" normalizeH="0" baseline="0" noProof="0" dirty="0">
                    <a:ln>
                      <a:noFill/>
                    </a:ln>
                    <a:effectLst/>
                    <a:uLnTx/>
                    <a:uFillTx/>
                    <a:ea typeface="Arial"/>
                    <a:cs typeface="Arial"/>
                    <a:sym typeface="Arial"/>
                  </a:rPr>
                  <a:t>године</a:t>
                </a:r>
                <a:r>
                  <a:rPr kumimoji="0" lang="hu-HU" sz="700" b="0" i="0" u="none" strike="noStrike" kern="0" cap="none" spc="0" normalizeH="0" baseline="0" noProof="0" dirty="0">
                    <a:ln>
                      <a:noFill/>
                    </a:ln>
                    <a:effectLst/>
                    <a:uLnTx/>
                    <a:uFillTx/>
                    <a:ea typeface="Arial"/>
                    <a:cs typeface="Arial"/>
                    <a:sym typeface="Arial"/>
                  </a:rPr>
                  <a:t>. </a:t>
                </a:r>
                <a:r>
                  <a:rPr kumimoji="0" lang="sr-Cyrl-RS" sz="700" b="0" i="0" u="none" strike="noStrike" kern="0" cap="none" spc="0" normalizeH="0" baseline="0" noProof="0" dirty="0" err="1">
                    <a:ln>
                      <a:noFill/>
                    </a:ln>
                    <a:effectLst/>
                    <a:uLnTx/>
                    <a:uFillTx/>
                    <a:ea typeface="Arial"/>
                    <a:cs typeface="Arial"/>
                    <a:sym typeface="Arial"/>
                  </a:rPr>
                  <a:t>Малезијски</a:t>
                </a:r>
                <a:r>
                  <a:rPr kumimoji="0" lang="sr-Cyrl-RS" sz="700" b="0" i="0" u="none" strike="noStrike" kern="0" cap="none" spc="0" normalizeH="0" baseline="0" noProof="0" dirty="0">
                    <a:ln>
                      <a:noFill/>
                    </a:ln>
                    <a:effectLst/>
                    <a:uLnTx/>
                    <a:uFillTx/>
                    <a:ea typeface="Arial"/>
                    <a:cs typeface="Arial"/>
                    <a:sym typeface="Arial"/>
                  </a:rPr>
                  <a:t> премијер изгубио је реизбор, оптужен за злоупотребу положаја и кршења поверења</a:t>
                </a:r>
                <a:r>
                  <a:rPr kumimoji="0" lang="hu-HU" sz="700" b="0" i="0" u="none" strike="noStrike" kern="0" cap="none" spc="0" normalizeH="0" baseline="0" noProof="0" dirty="0">
                    <a:ln>
                      <a:noFill/>
                    </a:ln>
                    <a:effectLst/>
                    <a:uLnTx/>
                    <a:uFillTx/>
                    <a:ea typeface="Arial"/>
                    <a:cs typeface="Arial"/>
                    <a:sym typeface="Arial"/>
                  </a:rPr>
                  <a:t>.</a:t>
                </a: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hu-HU" sz="700" b="0" i="0" u="none" strike="noStrike" kern="0" cap="none" spc="0" normalizeH="0" baseline="0" noProof="0" dirty="0">
                    <a:ln>
                      <a:noFill/>
                    </a:ln>
                    <a:effectLst/>
                    <a:uLnTx/>
                    <a:uFillTx/>
                    <a:ea typeface="Arial"/>
                    <a:cs typeface="Arial"/>
                    <a:sym typeface="Arial"/>
                  </a:rPr>
                  <a:t> </a:t>
                </a:r>
                <a:r>
                  <a:rPr kumimoji="0" lang="hu-HU" sz="700" b="0" i="0" u="sng" strike="noStrike" kern="0" cap="none" spc="0" normalizeH="0" baseline="0" noProof="0" dirty="0">
                    <a:ln>
                      <a:noFill/>
                    </a:ln>
                    <a:effectLst/>
                    <a:uLnTx/>
                    <a:uFillTx/>
                    <a:ea typeface="Arial"/>
                    <a:cs typeface="Arial"/>
                    <a:sym typeface="Arial"/>
                    <a:hlinkClick r:id="rId11">
                      <a:extLst>
                        <a:ext uri="{A12FA001-AC4F-418D-AE19-62706E023703}">
                          <ahyp:hlinkClr xmlns:ahyp="http://schemas.microsoft.com/office/drawing/2018/hyperlinkcolor" val="tx"/>
                        </a:ext>
                      </a:extLst>
                    </a:hlinkClick>
                  </a:rPr>
                  <a:t>Link</a:t>
                </a:r>
                <a:endParaRPr kumimoji="0" sz="7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1" i="0" u="none" strike="noStrike" kern="0" cap="none" spc="0" normalizeH="0" baseline="0" noProof="0" dirty="0">
                  <a:ln>
                    <a:noFill/>
                  </a:ln>
                  <a:effectLst/>
                  <a:uLnTx/>
                  <a:uFillTx/>
                  <a:latin typeface="Arial"/>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grpSp>
        <p:grpSp>
          <p:nvGrpSpPr>
            <p:cNvPr id="79" name="Google Shape;1704;p17">
              <a:extLst>
                <a:ext uri="{FF2B5EF4-FFF2-40B4-BE49-F238E27FC236}">
                  <a16:creationId xmlns:a16="http://schemas.microsoft.com/office/drawing/2014/main" id="{71718AF3-96BA-2C0E-4338-03E968EBE7B9}"/>
                </a:ext>
              </a:extLst>
            </p:cNvPr>
            <p:cNvGrpSpPr/>
            <p:nvPr/>
          </p:nvGrpSpPr>
          <p:grpSpPr>
            <a:xfrm>
              <a:off x="6541934" y="2370988"/>
              <a:ext cx="1791756" cy="1496130"/>
              <a:chOff x="4906451" y="1778243"/>
              <a:chExt cx="1343817" cy="1122099"/>
            </a:xfrm>
          </p:grpSpPr>
          <p:sp>
            <p:nvSpPr>
              <p:cNvPr id="93" name="Google Shape;1705;p17">
                <a:extLst>
                  <a:ext uri="{FF2B5EF4-FFF2-40B4-BE49-F238E27FC236}">
                    <a16:creationId xmlns:a16="http://schemas.microsoft.com/office/drawing/2014/main" id="{FFAFE4E9-1E9D-40F4-6F6B-712D924A7109}"/>
                  </a:ext>
                </a:extLst>
              </p:cNvPr>
              <p:cNvSpPr/>
              <p:nvPr/>
            </p:nvSpPr>
            <p:spPr>
              <a:xfrm>
                <a:off x="4906451" y="2722142"/>
                <a:ext cx="267300" cy="178200"/>
              </a:xfrm>
              <a:prstGeom prst="rect">
                <a:avLst/>
              </a:prstGeom>
              <a:solidFill>
                <a:srgbClr val="7D7D7D"/>
              </a:solidFill>
              <a:ln w="9525" cap="flat" cmpd="sng">
                <a:solidFill>
                  <a:srgbClr val="7D7D7D"/>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2016</a:t>
                </a:r>
                <a:endParaRPr kumimoji="0" sz="1467" b="0" i="0" u="none" strike="noStrike" kern="0" cap="none" spc="0" normalizeH="0" baseline="0" noProof="0">
                  <a:ln>
                    <a:noFill/>
                  </a:ln>
                  <a:effectLst/>
                  <a:uLnTx/>
                  <a:uFillTx/>
                  <a:latin typeface="Arial"/>
                  <a:ea typeface="Arial"/>
                  <a:cs typeface="Arial"/>
                  <a:sym typeface="Arial"/>
                </a:endParaRPr>
              </a:p>
            </p:txBody>
          </p:sp>
          <p:cxnSp>
            <p:nvCxnSpPr>
              <p:cNvPr id="94" name="Google Shape;1706;p17">
                <a:extLst>
                  <a:ext uri="{FF2B5EF4-FFF2-40B4-BE49-F238E27FC236}">
                    <a16:creationId xmlns:a16="http://schemas.microsoft.com/office/drawing/2014/main" id="{CA485444-1B05-BF31-F44A-BB9F32B0C724}"/>
                  </a:ext>
                </a:extLst>
              </p:cNvPr>
              <p:cNvCxnSpPr/>
              <p:nvPr/>
            </p:nvCxnSpPr>
            <p:spPr>
              <a:xfrm rot="10800000">
                <a:off x="5040666" y="2596805"/>
                <a:ext cx="0" cy="124456"/>
              </a:xfrm>
              <a:prstGeom prst="straightConnector1">
                <a:avLst/>
              </a:prstGeom>
              <a:noFill/>
              <a:ln w="9525" cap="sq" cmpd="sng">
                <a:solidFill>
                  <a:srgbClr val="7D7D7D"/>
                </a:solidFill>
                <a:prstDash val="solid"/>
                <a:round/>
                <a:headEnd type="none" w="sm" len="sm"/>
                <a:tailEnd type="none" w="sm" len="sm"/>
              </a:ln>
            </p:spPr>
          </p:cxnSp>
          <p:sp>
            <p:nvSpPr>
              <p:cNvPr id="95" name="Google Shape;1707;p17">
                <a:extLst>
                  <a:ext uri="{FF2B5EF4-FFF2-40B4-BE49-F238E27FC236}">
                    <a16:creationId xmlns:a16="http://schemas.microsoft.com/office/drawing/2014/main" id="{A07C4980-468C-3246-1544-244834991F59}"/>
                  </a:ext>
                </a:extLst>
              </p:cNvPr>
              <p:cNvSpPr/>
              <p:nvPr/>
            </p:nvSpPr>
            <p:spPr>
              <a:xfrm>
                <a:off x="5042420" y="1778243"/>
                <a:ext cx="1207848" cy="822534"/>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Redcentric</a:t>
                </a:r>
                <a:endParaRPr kumimoji="0" sz="1800" b="1"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hu-HU" sz="700" b="0" i="0" u="none" strike="noStrike" kern="0" cap="none" spc="0" normalizeH="0" baseline="0" noProof="0" dirty="0">
                    <a:ln>
                      <a:noFill/>
                    </a:ln>
                    <a:effectLst/>
                    <a:uLnTx/>
                    <a:uFillTx/>
                    <a:ea typeface="Arial"/>
                    <a:cs typeface="Arial"/>
                    <a:sym typeface="Arial"/>
                  </a:rPr>
                  <a:t>Redcentric-</a:t>
                </a:r>
                <a:r>
                  <a:rPr kumimoji="0" lang="sr-Cyrl-RS" sz="700" b="0" i="0" u="none" strike="noStrike" kern="0" cap="none" spc="0" normalizeH="0" baseline="0" noProof="0" dirty="0">
                    <a:ln>
                      <a:noFill/>
                    </a:ln>
                    <a:effectLst/>
                    <a:uLnTx/>
                    <a:uFillTx/>
                    <a:ea typeface="Arial"/>
                    <a:cs typeface="Arial"/>
                    <a:sym typeface="Arial"/>
                  </a:rPr>
                  <a:t>ови</a:t>
                </a:r>
                <a:r>
                  <a:rPr kumimoji="0" lang="hu-HU" sz="700" b="0" i="0" u="none" strike="noStrike" kern="0" cap="none" spc="0" normalizeH="0" baseline="0" noProof="0" dirty="0">
                    <a:ln>
                      <a:noFill/>
                    </a:ln>
                    <a:effectLst/>
                    <a:uLnTx/>
                    <a:uFillTx/>
                    <a:ea typeface="Arial"/>
                    <a:cs typeface="Arial"/>
                    <a:sym typeface="Arial"/>
                  </a:rPr>
                  <a:t> </a:t>
                </a:r>
                <a:r>
                  <a:rPr kumimoji="0" lang="sr-Cyrl-RS" sz="700" b="0" i="0" u="none" strike="noStrike" kern="0" cap="none" spc="0" normalizeH="0" baseline="0" noProof="0" dirty="0">
                    <a:ln>
                      <a:noFill/>
                    </a:ln>
                    <a:effectLst/>
                    <a:uLnTx/>
                    <a:uFillTx/>
                    <a:ea typeface="Arial"/>
                    <a:cs typeface="Arial"/>
                    <a:sym typeface="Arial"/>
                  </a:rPr>
                  <a:t>финансијски извештаји за 2016. </a:t>
                </a:r>
                <a:r>
                  <a:rPr lang="sr-Cyrl-RS" sz="700" kern="0" dirty="0">
                    <a:ea typeface="Arial"/>
                    <a:cs typeface="Arial"/>
                    <a:sym typeface="Arial"/>
                  </a:rPr>
                  <a:t>су детаљно преправљени, нето имовина је отписана за 15,8 милиона фунти, а добит пре опорезивања од 5,3 милиона фунти призната је као губитак од 4,2 милиона фунти</a:t>
                </a:r>
                <a:r>
                  <a:rPr kumimoji="0" lang="hu-HU" sz="700" b="0" i="0" u="none" strike="noStrike" kern="0" cap="none" spc="0" normalizeH="0" baseline="0" noProof="0" dirty="0">
                    <a:ln>
                      <a:noFill/>
                    </a:ln>
                    <a:effectLst/>
                    <a:uLnTx/>
                    <a:uFillTx/>
                    <a:ea typeface="Arial"/>
                    <a:cs typeface="Arial"/>
                    <a:sym typeface="Arial"/>
                  </a:rPr>
                  <a:t>.</a:t>
                </a:r>
                <a:br>
                  <a:rPr kumimoji="0" lang="hu-HU" sz="700" b="0" i="0" u="none" strike="noStrike" kern="0" cap="none" spc="0" normalizeH="0" baseline="0" noProof="0" dirty="0">
                    <a:ln>
                      <a:noFill/>
                    </a:ln>
                    <a:effectLst/>
                    <a:uLnTx/>
                    <a:uFillTx/>
                    <a:ea typeface="Arial"/>
                    <a:cs typeface="Arial"/>
                    <a:sym typeface="Arial"/>
                  </a:rPr>
                </a:br>
                <a:r>
                  <a:rPr kumimoji="0" lang="hu-HU" sz="700" b="0" i="0" u="sng" strike="noStrike" kern="0" cap="none" spc="0" normalizeH="0" baseline="0" noProof="0" dirty="0">
                    <a:ln>
                      <a:noFill/>
                    </a:ln>
                    <a:effectLst/>
                    <a:uLnTx/>
                    <a:uFillTx/>
                    <a:ea typeface="Arial"/>
                    <a:cs typeface="Arial"/>
                    <a:sym typeface="Arial"/>
                    <a:hlinkClick r:id="rId12">
                      <a:extLst>
                        <a:ext uri="{A12FA001-AC4F-418D-AE19-62706E023703}">
                          <ahyp:hlinkClr xmlns:ahyp="http://schemas.microsoft.com/office/drawing/2018/hyperlinkcolor" val="tx"/>
                        </a:ext>
                      </a:extLst>
                    </a:hlinkClick>
                  </a:rPr>
                  <a:t>Link</a:t>
                </a:r>
                <a:endParaRPr kumimoji="0" sz="7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1" i="0" u="none" strike="noStrike" kern="0" cap="none" spc="0" normalizeH="0" baseline="0" noProof="0" dirty="0">
                  <a:ln>
                    <a:noFill/>
                  </a:ln>
                  <a:effectLst/>
                  <a:uLnTx/>
                  <a:uFillTx/>
                  <a:latin typeface="Arial"/>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grpSp>
        <p:grpSp>
          <p:nvGrpSpPr>
            <p:cNvPr id="80" name="Google Shape;1708;p17">
              <a:extLst>
                <a:ext uri="{FF2B5EF4-FFF2-40B4-BE49-F238E27FC236}">
                  <a16:creationId xmlns:a16="http://schemas.microsoft.com/office/drawing/2014/main" id="{15D69457-54D3-B7C9-D204-AE0F2121E6CD}"/>
                </a:ext>
              </a:extLst>
            </p:cNvPr>
            <p:cNvGrpSpPr/>
            <p:nvPr/>
          </p:nvGrpSpPr>
          <p:grpSpPr>
            <a:xfrm>
              <a:off x="7531785" y="3832036"/>
              <a:ext cx="1569487" cy="2573340"/>
              <a:chOff x="5725032" y="2874026"/>
              <a:chExt cx="1177114" cy="1930004"/>
            </a:xfrm>
          </p:grpSpPr>
          <p:cxnSp>
            <p:nvCxnSpPr>
              <p:cNvPr id="91" name="Google Shape;1709;p17">
                <a:extLst>
                  <a:ext uri="{FF2B5EF4-FFF2-40B4-BE49-F238E27FC236}">
                    <a16:creationId xmlns:a16="http://schemas.microsoft.com/office/drawing/2014/main" id="{5B5C1C2A-4489-09D7-AE7C-E5DB9D8C8D66}"/>
                  </a:ext>
                </a:extLst>
              </p:cNvPr>
              <p:cNvCxnSpPr/>
              <p:nvPr/>
            </p:nvCxnSpPr>
            <p:spPr>
              <a:xfrm rot="10800000" flipH="1">
                <a:off x="5729612" y="2874026"/>
                <a:ext cx="1800" cy="1190100"/>
              </a:xfrm>
              <a:prstGeom prst="straightConnector1">
                <a:avLst/>
              </a:prstGeom>
              <a:noFill/>
              <a:ln w="9525" cap="sq" cmpd="sng">
                <a:solidFill>
                  <a:srgbClr val="EB8C00"/>
                </a:solidFill>
                <a:prstDash val="solid"/>
                <a:round/>
                <a:headEnd type="none" w="sm" len="sm"/>
                <a:tailEnd type="none" w="sm" len="sm"/>
              </a:ln>
            </p:spPr>
          </p:cxnSp>
          <p:sp>
            <p:nvSpPr>
              <p:cNvPr id="92" name="Google Shape;1710;p17">
                <a:extLst>
                  <a:ext uri="{FF2B5EF4-FFF2-40B4-BE49-F238E27FC236}">
                    <a16:creationId xmlns:a16="http://schemas.microsoft.com/office/drawing/2014/main" id="{BFE52F40-000C-9F05-94FC-C38EDCF249B4}"/>
                  </a:ext>
                </a:extLst>
              </p:cNvPr>
              <p:cNvSpPr/>
              <p:nvPr/>
            </p:nvSpPr>
            <p:spPr>
              <a:xfrm>
                <a:off x="5725032" y="4011276"/>
                <a:ext cx="1177114" cy="792754"/>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Steinhoff</a:t>
                </a:r>
                <a:endParaRPr kumimoji="0" sz="14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sr-Cyrl-RS" sz="700" b="0" i="0" u="none" strike="noStrike" kern="0" cap="none" spc="0" normalizeH="0" baseline="0" noProof="0" dirty="0">
                    <a:ln>
                      <a:noFill/>
                    </a:ln>
                    <a:effectLst/>
                    <a:uLnTx/>
                    <a:uFillTx/>
                    <a:ea typeface="Arial"/>
                    <a:cs typeface="Arial"/>
                    <a:sym typeface="Arial"/>
                  </a:rPr>
                  <a:t>Истрага коју је спровео </a:t>
                </a:r>
                <a:r>
                  <a:rPr kumimoji="0" lang="hu-HU" sz="700" b="0" i="0" u="none" strike="noStrike" kern="0" cap="none" spc="0" normalizeH="0" baseline="0" noProof="0" dirty="0">
                    <a:ln>
                      <a:noFill/>
                    </a:ln>
                    <a:effectLst/>
                    <a:uLnTx/>
                    <a:uFillTx/>
                    <a:ea typeface="Arial"/>
                    <a:cs typeface="Arial"/>
                    <a:sym typeface="Arial"/>
                  </a:rPr>
                  <a:t>PwC</a:t>
                </a:r>
                <a:r>
                  <a:rPr lang="sr-Cyrl-RS" sz="700" kern="0" dirty="0">
                    <a:ea typeface="Arial"/>
                    <a:cs typeface="Arial"/>
                    <a:sym typeface="Arial"/>
                  </a:rPr>
                  <a:t> открила је да је компанија забележила фиктивне или нерегуларне трансакције у укупном износу од 6,5 милијарди евра за финансијске године од 2009. го 2017</a:t>
                </a:r>
                <a:r>
                  <a:rPr kumimoji="0" lang="hu-HU" sz="700" b="0" i="0" u="none" strike="noStrike" kern="0" cap="none" spc="0" normalizeH="0" baseline="0" noProof="0" dirty="0">
                    <a:ln>
                      <a:noFill/>
                    </a:ln>
                    <a:effectLst/>
                    <a:uLnTx/>
                    <a:uFillTx/>
                    <a:ea typeface="Arial"/>
                    <a:cs typeface="Arial"/>
                    <a:sym typeface="Arial"/>
                  </a:rPr>
                  <a:t>.</a:t>
                </a:r>
                <a:br>
                  <a:rPr kumimoji="0" lang="hu-HU" sz="700" b="0" i="0" u="none" strike="noStrike" kern="0" cap="none" spc="0" normalizeH="0" baseline="0" noProof="0" dirty="0">
                    <a:ln>
                      <a:noFill/>
                    </a:ln>
                    <a:effectLst/>
                    <a:uLnTx/>
                    <a:uFillTx/>
                    <a:ea typeface="Arial"/>
                    <a:cs typeface="Arial"/>
                    <a:sym typeface="Arial"/>
                  </a:rPr>
                </a:br>
                <a:r>
                  <a:rPr kumimoji="0" lang="hu-HU" sz="700" b="0" i="0" u="sng" strike="noStrike" kern="0" cap="none" spc="0" normalizeH="0" baseline="0" noProof="0" dirty="0">
                    <a:ln>
                      <a:noFill/>
                    </a:ln>
                    <a:effectLst/>
                    <a:uLnTx/>
                    <a:uFillTx/>
                    <a:ea typeface="Arial"/>
                    <a:cs typeface="Arial"/>
                    <a:sym typeface="Arial"/>
                    <a:hlinkClick r:id="rId13">
                      <a:extLst>
                        <a:ext uri="{A12FA001-AC4F-418D-AE19-62706E023703}">
                          <ahyp:hlinkClr xmlns:ahyp="http://schemas.microsoft.com/office/drawing/2018/hyperlinkcolor" val="tx"/>
                        </a:ext>
                      </a:extLst>
                    </a:hlinkClick>
                  </a:rPr>
                  <a:t>Link</a:t>
                </a:r>
                <a:endParaRPr kumimoji="0" sz="700" b="1"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1" i="0" u="none" strike="noStrike" kern="0" cap="none" spc="0" normalizeH="0" baseline="0" noProof="0" dirty="0">
                  <a:ln>
                    <a:noFill/>
                  </a:ln>
                  <a:effectLst/>
                  <a:uLnTx/>
                  <a:uFillTx/>
                  <a:latin typeface="Arial"/>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grpSp>
        <p:grpSp>
          <p:nvGrpSpPr>
            <p:cNvPr id="81" name="Google Shape;1711;p17">
              <a:extLst>
                <a:ext uri="{FF2B5EF4-FFF2-40B4-BE49-F238E27FC236}">
                  <a16:creationId xmlns:a16="http://schemas.microsoft.com/office/drawing/2014/main" id="{9F915670-F6A6-936B-3FDC-1521224A0D2F}"/>
                </a:ext>
              </a:extLst>
            </p:cNvPr>
            <p:cNvGrpSpPr/>
            <p:nvPr/>
          </p:nvGrpSpPr>
          <p:grpSpPr>
            <a:xfrm>
              <a:off x="8195130" y="1304326"/>
              <a:ext cx="2188522" cy="2567818"/>
              <a:chOff x="6298746" y="978244"/>
              <a:chExt cx="1641391" cy="1925862"/>
            </a:xfrm>
          </p:grpSpPr>
          <p:cxnSp>
            <p:nvCxnSpPr>
              <p:cNvPr id="88" name="Google Shape;1712;p17">
                <a:extLst>
                  <a:ext uri="{FF2B5EF4-FFF2-40B4-BE49-F238E27FC236}">
                    <a16:creationId xmlns:a16="http://schemas.microsoft.com/office/drawing/2014/main" id="{22FD135E-CD21-14C2-2906-C976CF3A7D10}"/>
                  </a:ext>
                </a:extLst>
              </p:cNvPr>
              <p:cNvCxnSpPr/>
              <p:nvPr/>
            </p:nvCxnSpPr>
            <p:spPr>
              <a:xfrm rot="10800000">
                <a:off x="6425912" y="1903245"/>
                <a:ext cx="6484" cy="815631"/>
              </a:xfrm>
              <a:prstGeom prst="straightConnector1">
                <a:avLst/>
              </a:prstGeom>
              <a:noFill/>
              <a:ln w="9525" cap="sq" cmpd="sng">
                <a:solidFill>
                  <a:srgbClr val="D04A02"/>
                </a:solidFill>
                <a:prstDash val="solid"/>
                <a:round/>
                <a:headEnd type="none" w="sm" len="sm"/>
                <a:tailEnd type="none" w="sm" len="sm"/>
              </a:ln>
            </p:spPr>
          </p:cxnSp>
          <p:sp>
            <p:nvSpPr>
              <p:cNvPr id="89" name="Google Shape;1713;p17">
                <a:extLst>
                  <a:ext uri="{FF2B5EF4-FFF2-40B4-BE49-F238E27FC236}">
                    <a16:creationId xmlns:a16="http://schemas.microsoft.com/office/drawing/2014/main" id="{9499BD41-F943-BFB2-31C1-34EAAB3FF6C0}"/>
                  </a:ext>
                </a:extLst>
              </p:cNvPr>
              <p:cNvSpPr/>
              <p:nvPr/>
            </p:nvSpPr>
            <p:spPr>
              <a:xfrm>
                <a:off x="6425912" y="978244"/>
                <a:ext cx="1514225" cy="894049"/>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Patisserie Valerie</a:t>
                </a:r>
                <a:endParaRPr kumimoji="0" sz="700" b="1"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sr-Cyrl-RS" sz="700" b="0" i="0" u="none" strike="noStrike" kern="0" cap="none" spc="0" normalizeH="0" baseline="0" noProof="0" dirty="0">
                    <a:ln>
                      <a:noFill/>
                    </a:ln>
                    <a:effectLst/>
                    <a:uLnTx/>
                    <a:uFillTx/>
                    <a:ea typeface="Arial"/>
                    <a:cs typeface="Arial"/>
                    <a:sym typeface="Arial"/>
                  </a:rPr>
                  <a:t>Ланац пекара се умало срушио након што је открио црну рупу од 40 милиона фунти на својим рачунима. Компанију је спасао њен председник, који је уложио 20 милиона фунти свог новца након што је открио да показује дуг од скоро 10 милиона фунти, уместо 28 милиона фунти у банци, како је објављено</a:t>
                </a:r>
                <a:r>
                  <a:rPr kumimoji="0" lang="hu-HU" sz="700" b="0" i="0" u="none" strike="noStrike" kern="0" cap="none" spc="0" normalizeH="0" baseline="0" noProof="0" dirty="0">
                    <a:ln>
                      <a:noFill/>
                    </a:ln>
                    <a:effectLst/>
                    <a:uLnTx/>
                    <a:uFillTx/>
                    <a:ea typeface="Arial"/>
                    <a:cs typeface="Arial"/>
                    <a:sym typeface="Arial"/>
                  </a:rPr>
                  <a:t>.</a:t>
                </a:r>
                <a:br>
                  <a:rPr kumimoji="0" lang="hu-HU" sz="700" b="0" i="0" u="none" strike="noStrike" kern="0" cap="none" spc="0" normalizeH="0" baseline="0" noProof="0" dirty="0">
                    <a:ln>
                      <a:noFill/>
                    </a:ln>
                    <a:effectLst/>
                    <a:uLnTx/>
                    <a:uFillTx/>
                    <a:latin typeface="Arial"/>
                    <a:ea typeface="Arial"/>
                    <a:cs typeface="Arial"/>
                    <a:sym typeface="Arial"/>
                  </a:rPr>
                </a:br>
                <a:r>
                  <a:rPr kumimoji="0" lang="hu-HU" sz="700" b="0" i="0" u="sng" strike="noStrike" kern="0" cap="none" spc="0" normalizeH="0" baseline="0" noProof="0" dirty="0">
                    <a:ln>
                      <a:noFill/>
                    </a:ln>
                    <a:effectLst/>
                    <a:uLnTx/>
                    <a:uFillTx/>
                    <a:ea typeface="Arial"/>
                    <a:cs typeface="Arial"/>
                    <a:sym typeface="Arial"/>
                    <a:hlinkClick r:id="rId14">
                      <a:extLst>
                        <a:ext uri="{A12FA001-AC4F-418D-AE19-62706E023703}">
                          <ahyp:hlinkClr xmlns:ahyp="http://schemas.microsoft.com/office/drawing/2018/hyperlinkcolor" val="tx"/>
                        </a:ext>
                      </a:extLst>
                    </a:hlinkClick>
                  </a:rPr>
                  <a:t>Link</a:t>
                </a:r>
                <a:endParaRPr kumimoji="0" sz="700" b="1"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1" i="0" u="none" strike="noStrike" kern="0" cap="none" spc="0" normalizeH="0" baseline="0" noProof="0" dirty="0">
                  <a:ln>
                    <a:noFill/>
                  </a:ln>
                  <a:effectLst/>
                  <a:uLnTx/>
                  <a:uFillTx/>
                  <a:latin typeface="Arial"/>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90" name="Google Shape;1714;p17">
                <a:extLst>
                  <a:ext uri="{FF2B5EF4-FFF2-40B4-BE49-F238E27FC236}">
                    <a16:creationId xmlns:a16="http://schemas.microsoft.com/office/drawing/2014/main" id="{67159334-FBFF-CE75-9720-0AF1EA12418D}"/>
                  </a:ext>
                </a:extLst>
              </p:cNvPr>
              <p:cNvSpPr/>
              <p:nvPr/>
            </p:nvSpPr>
            <p:spPr>
              <a:xfrm>
                <a:off x="6298746" y="2723206"/>
                <a:ext cx="267300" cy="180900"/>
              </a:xfrm>
              <a:prstGeom prst="rect">
                <a:avLst/>
              </a:prstGeom>
              <a:solidFill>
                <a:srgbClr val="D04A02"/>
              </a:solidFill>
              <a:ln w="9525" cap="flat" cmpd="sng">
                <a:solidFill>
                  <a:srgbClr val="D04A0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2018</a:t>
                </a:r>
                <a:endParaRPr kumimoji="0" sz="1467" b="0" i="0" u="none" strike="noStrike" kern="0" cap="none" spc="0" normalizeH="0" baseline="0" noProof="0">
                  <a:ln>
                    <a:noFill/>
                  </a:ln>
                  <a:effectLst/>
                  <a:uLnTx/>
                  <a:uFillTx/>
                  <a:latin typeface="Arial"/>
                  <a:ea typeface="Arial"/>
                  <a:cs typeface="Arial"/>
                  <a:sym typeface="Arial"/>
                </a:endParaRPr>
              </a:p>
            </p:txBody>
          </p:sp>
        </p:grpSp>
        <p:sp>
          <p:nvSpPr>
            <p:cNvPr id="82" name="Google Shape;1716;p17">
              <a:extLst>
                <a:ext uri="{FF2B5EF4-FFF2-40B4-BE49-F238E27FC236}">
                  <a16:creationId xmlns:a16="http://schemas.microsoft.com/office/drawing/2014/main" id="{15861393-37CD-AFB3-4E1F-F893558C675B}"/>
                </a:ext>
              </a:extLst>
            </p:cNvPr>
            <p:cNvSpPr/>
            <p:nvPr/>
          </p:nvSpPr>
          <p:spPr>
            <a:xfrm>
              <a:off x="11030495" y="3629436"/>
              <a:ext cx="402400" cy="246400"/>
            </a:xfrm>
            <a:prstGeom prst="rect">
              <a:avLst/>
            </a:prstGeom>
            <a:solidFill>
              <a:srgbClr val="D93954"/>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a:ln>
                    <a:noFill/>
                  </a:ln>
                  <a:effectLst/>
                  <a:uLnTx/>
                  <a:uFillTx/>
                  <a:latin typeface="Arial"/>
                  <a:ea typeface="Arial"/>
                  <a:cs typeface="Arial"/>
                  <a:sym typeface="Arial"/>
                </a:rPr>
                <a:t>2020</a:t>
              </a:r>
              <a:endParaRPr kumimoji="0" sz="1467" b="0" i="0" u="none" strike="noStrike" kern="0" cap="none" spc="0" normalizeH="0" baseline="0" noProof="0">
                <a:ln>
                  <a:noFill/>
                </a:ln>
                <a:effectLst/>
                <a:uLnTx/>
                <a:uFillTx/>
                <a:latin typeface="Arial"/>
                <a:ea typeface="Arial"/>
                <a:cs typeface="Arial"/>
                <a:sym typeface="Arial"/>
              </a:endParaRPr>
            </a:p>
          </p:txBody>
        </p:sp>
        <p:sp>
          <p:nvSpPr>
            <p:cNvPr id="83" name="Google Shape;1718;p17">
              <a:extLst>
                <a:ext uri="{FF2B5EF4-FFF2-40B4-BE49-F238E27FC236}">
                  <a16:creationId xmlns:a16="http://schemas.microsoft.com/office/drawing/2014/main" id="{26AA684B-8FC4-D944-096C-317467E1E6F3}"/>
                </a:ext>
              </a:extLst>
            </p:cNvPr>
            <p:cNvSpPr/>
            <p:nvPr/>
          </p:nvSpPr>
          <p:spPr>
            <a:xfrm>
              <a:off x="10541229" y="4843720"/>
              <a:ext cx="1687984" cy="1449524"/>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Wirecard</a:t>
              </a:r>
              <a:endParaRPr kumimoji="0" sz="700" b="1"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sr-Cyrl-RS" sz="700" b="0" i="0" u="none" strike="noStrike" kern="0" cap="none" spc="0" normalizeH="0" baseline="0" noProof="0" dirty="0">
                  <a:ln>
                    <a:noFill/>
                  </a:ln>
                  <a:effectLst/>
                  <a:uLnTx/>
                  <a:uFillTx/>
                  <a:ea typeface="Arial"/>
                  <a:cs typeface="Arial"/>
                  <a:sym typeface="Arial"/>
                </a:rPr>
                <a:t>Наведено је да 1,9 милијарди евра које недостаје у билансу можда и не постоји, а </a:t>
              </a:r>
              <a:r>
                <a:rPr kumimoji="0" lang="en-US" sz="700" b="0" i="0" u="none" strike="noStrike" kern="0" cap="none" spc="0" normalizeH="0" baseline="0" noProof="0" dirty="0" err="1">
                  <a:ln>
                    <a:noFill/>
                  </a:ln>
                  <a:effectLst/>
                  <a:uLnTx/>
                  <a:uFillTx/>
                  <a:ea typeface="Arial"/>
                  <a:cs typeface="Arial"/>
                  <a:sym typeface="Arial"/>
                </a:rPr>
                <a:t>Wirecard</a:t>
              </a:r>
              <a:r>
                <a:rPr kumimoji="0" lang="en-US" sz="700" b="0" i="0" u="none" strike="noStrike" kern="0" cap="none" spc="0" normalizeH="0" baseline="0" noProof="0" dirty="0">
                  <a:ln>
                    <a:noFill/>
                  </a:ln>
                  <a:effectLst/>
                  <a:uLnTx/>
                  <a:uFillTx/>
                  <a:ea typeface="Arial"/>
                  <a:cs typeface="Arial"/>
                  <a:sym typeface="Arial"/>
                </a:rPr>
                <a:t> </a:t>
              </a:r>
              <a:r>
                <a:rPr kumimoji="0" lang="sr-Cyrl-RS" sz="700" b="0" i="0" u="none" strike="noStrike" kern="0" cap="none" spc="0" normalizeH="0" baseline="0" noProof="0" dirty="0">
                  <a:ln>
                    <a:noFill/>
                  </a:ln>
                  <a:effectLst/>
                  <a:uLnTx/>
                  <a:uFillTx/>
                  <a:ea typeface="Arial"/>
                  <a:cs typeface="Arial"/>
                  <a:sym typeface="Arial"/>
                </a:rPr>
                <a:t>је дошао под интензивну контролу </a:t>
              </a:r>
              <a:r>
                <a:rPr kumimoji="0" lang="sr-Cyrl-RS" sz="700" b="0" i="0" u="none" strike="noStrike" kern="0" cap="none" spc="0" normalizeH="0" baseline="0" noProof="0" dirty="0" err="1">
                  <a:ln>
                    <a:noFill/>
                  </a:ln>
                  <a:effectLst/>
                  <a:uLnTx/>
                  <a:uFillTx/>
                  <a:ea typeface="Arial"/>
                  <a:cs typeface="Arial"/>
                  <a:sym typeface="Arial"/>
                </a:rPr>
                <a:t>шт</a:t>
              </a:r>
              <a:r>
                <a:rPr lang="sr-Cyrl-RS" sz="700" kern="0" dirty="0">
                  <a:ea typeface="Arial"/>
                  <a:cs typeface="Arial"/>
                  <a:sym typeface="Arial"/>
                </a:rPr>
                <a:t>о је довело до оставке и хапшења генералног директора. Акције компаније пале су за више од 80 одсто пошто ревизори који су признали нису могли да прате 1,9 милијарди евра на финансијском рачуну</a:t>
              </a:r>
              <a:r>
                <a:rPr kumimoji="0" lang="hu-HU" sz="700" b="0" i="0" u="none" strike="noStrike" kern="0" cap="none" spc="0" normalizeH="0" baseline="0" noProof="0" dirty="0">
                  <a:ln>
                    <a:noFill/>
                  </a:ln>
                  <a:effectLst/>
                  <a:uLnTx/>
                  <a:uFillTx/>
                  <a:ea typeface="Arial"/>
                  <a:cs typeface="Arial"/>
                  <a:sym typeface="Arial"/>
                </a:rPr>
                <a:t>.</a:t>
              </a:r>
              <a:br>
                <a:rPr kumimoji="0" lang="hu-HU" sz="700" b="0" i="0" u="none" strike="noStrike" kern="0" cap="none" spc="0" normalizeH="0" baseline="0" noProof="0" dirty="0">
                  <a:ln>
                    <a:noFill/>
                  </a:ln>
                  <a:effectLst/>
                  <a:uLnTx/>
                  <a:uFillTx/>
                  <a:ea typeface="Arial"/>
                  <a:cs typeface="Arial"/>
                  <a:sym typeface="Arial"/>
                </a:rPr>
              </a:br>
              <a:r>
                <a:rPr kumimoji="0" lang="hu-HU" sz="700" b="0" i="0" u="sng" strike="noStrike" kern="0" cap="none" spc="0" normalizeH="0" baseline="0" noProof="0" dirty="0">
                  <a:ln>
                    <a:noFill/>
                  </a:ln>
                  <a:effectLst/>
                  <a:uLnTx/>
                  <a:uFillTx/>
                  <a:ea typeface="Arial"/>
                  <a:cs typeface="Arial"/>
                  <a:sym typeface="Arial"/>
                  <a:hlinkClick r:id="rId15">
                    <a:extLst>
                      <a:ext uri="{A12FA001-AC4F-418D-AE19-62706E023703}">
                        <ahyp:hlinkClr xmlns:ahyp="http://schemas.microsoft.com/office/drawing/2018/hyperlinkcolor" val="tx"/>
                      </a:ext>
                    </a:extLst>
                  </a:hlinkClick>
                </a:rPr>
                <a:t>Link</a:t>
              </a:r>
              <a:endParaRPr kumimoji="0" sz="1800" b="0" i="0" u="none" strike="noStrike" kern="0" cap="none" spc="0" normalizeH="0" baseline="0" noProof="0" dirty="0">
                <a:ln>
                  <a:noFill/>
                </a:ln>
                <a:effectLst/>
                <a:uLnTx/>
                <a:uFillTx/>
                <a:ea typeface="Arial"/>
                <a:cs typeface="Arial"/>
                <a:sym typeface="Arial"/>
              </a:endParaRPr>
            </a:p>
          </p:txBody>
        </p:sp>
        <p:sp>
          <p:nvSpPr>
            <p:cNvPr id="84" name="Google Shape;1720;p17">
              <a:extLst>
                <a:ext uri="{FF2B5EF4-FFF2-40B4-BE49-F238E27FC236}">
                  <a16:creationId xmlns:a16="http://schemas.microsoft.com/office/drawing/2014/main" id="{A756F86D-75EA-3163-6CEB-9006D185C640}"/>
                </a:ext>
              </a:extLst>
            </p:cNvPr>
            <p:cNvSpPr/>
            <p:nvPr/>
          </p:nvSpPr>
          <p:spPr>
            <a:xfrm>
              <a:off x="9205241" y="2329229"/>
              <a:ext cx="1789715" cy="1217669"/>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00000"/>
                </a:lnSpc>
                <a:spcBef>
                  <a:spcPts val="267"/>
                </a:spcBef>
                <a:spcAft>
                  <a:spcPts val="0"/>
                </a:spcAft>
                <a:buClr>
                  <a:srgbClr val="000000"/>
                </a:buClr>
                <a:buSzPts val="1800"/>
                <a:buFont typeface="Arial"/>
                <a:buNone/>
                <a:tabLst/>
                <a:defRPr/>
              </a:pPr>
              <a:r>
                <a:rPr kumimoji="0" lang="hu-HU" sz="1800" b="1" i="0" u="none" strike="noStrike" kern="0" cap="none" spc="0" normalizeH="0" baseline="0" noProof="0" dirty="0">
                  <a:ln>
                    <a:noFill/>
                  </a:ln>
                  <a:effectLst/>
                  <a:uLnTx/>
                  <a:uFillTx/>
                  <a:ea typeface="Arial"/>
                  <a:cs typeface="Arial"/>
                  <a:sym typeface="Arial"/>
                </a:rPr>
                <a:t>M&amp;C Saatchi</a:t>
              </a:r>
              <a:endParaRPr kumimoji="0" sz="1400" b="0" i="0" u="none" strike="noStrike" kern="0" cap="none" spc="0" normalizeH="0" baseline="0" noProof="0" dirty="0">
                <a:ln>
                  <a:noFill/>
                </a:ln>
                <a:effectLst/>
                <a:uLnTx/>
                <a:uFillTx/>
                <a:ea typeface="Arial"/>
                <a:cs typeface="Arial"/>
                <a:sym typeface="Arial"/>
              </a:endParaRPr>
            </a:p>
            <a:p>
              <a:pPr marL="0" marR="0" lvl="0" indent="0" defTabSz="914400" eaLnBrk="1" fontAlgn="auto" latinLnBrk="0" hangingPunct="1">
                <a:lnSpc>
                  <a:spcPct val="100000"/>
                </a:lnSpc>
                <a:spcBef>
                  <a:spcPts val="267"/>
                </a:spcBef>
                <a:spcAft>
                  <a:spcPts val="0"/>
                </a:spcAft>
                <a:buClr>
                  <a:srgbClr val="000000"/>
                </a:buClr>
                <a:buSzPts val="700"/>
                <a:buFont typeface="Arial"/>
                <a:buNone/>
                <a:tabLst/>
                <a:defRPr/>
              </a:pPr>
              <a:r>
                <a:rPr kumimoji="0" lang="sr-Cyrl-RS" sz="700" b="0" i="0" u="none" strike="noStrike" kern="0" cap="none" spc="0" normalizeH="0" baseline="0" noProof="0" dirty="0">
                  <a:ln>
                    <a:noFill/>
                  </a:ln>
                  <a:effectLst/>
                  <a:uLnTx/>
                  <a:uFillTx/>
                  <a:ea typeface="Arial"/>
                  <a:cs typeface="Arial"/>
                  <a:sym typeface="Arial"/>
                </a:rPr>
                <a:t>Рачуноводствени супервизор наредио је гиганту да обрачуна једнократну додатну накнаду од 6</a:t>
              </a:r>
              <a:r>
                <a:rPr lang="sr-Cyrl-RS" sz="700" kern="0" dirty="0">
                  <a:ea typeface="Arial"/>
                  <a:cs typeface="Arial"/>
                  <a:sym typeface="Arial"/>
                </a:rPr>
                <a:t>,4 милиона фунти након што су ревизори открили да погрешно примењује своје рачуноводствене политике. Трговање акцијама компаније су привремено обустављене.</a:t>
              </a:r>
              <a:br>
                <a:rPr kumimoji="0" lang="hu-HU" sz="1800" b="0" i="0" u="none" strike="noStrike" kern="0" cap="none" spc="0" normalizeH="0" baseline="0" noProof="0" dirty="0">
                  <a:ln>
                    <a:noFill/>
                  </a:ln>
                  <a:effectLst/>
                  <a:uLnTx/>
                  <a:uFillTx/>
                  <a:latin typeface="Arial"/>
                  <a:ea typeface="Arial"/>
                  <a:cs typeface="Arial"/>
                  <a:sym typeface="Arial"/>
                </a:rPr>
              </a:br>
              <a:r>
                <a:rPr kumimoji="0" lang="hu-HU" sz="700" b="0" i="0" u="sng" strike="noStrike" kern="0" cap="none" spc="0" normalizeH="0" baseline="0" noProof="0" dirty="0">
                  <a:ln>
                    <a:noFill/>
                  </a:ln>
                  <a:effectLst/>
                  <a:uLnTx/>
                  <a:uFillTx/>
                  <a:cs typeface="Arial"/>
                  <a:sym typeface="Arial"/>
                  <a:hlinkClick r:id="rId16">
                    <a:extLst>
                      <a:ext uri="{A12FA001-AC4F-418D-AE19-62706E023703}">
                        <ahyp:hlinkClr xmlns:ahyp="http://schemas.microsoft.com/office/drawing/2018/hyperlinkcolor" val="tx"/>
                      </a:ext>
                    </a:extLst>
                  </a:hlinkClick>
                </a:rPr>
                <a:t>Link</a:t>
              </a:r>
              <a:endParaRPr kumimoji="0" sz="700" b="0" i="0" u="sng" strike="noStrike" kern="0" cap="none" spc="0" normalizeH="0" baseline="0" noProof="0" dirty="0">
                <a:ln>
                  <a:noFill/>
                </a:ln>
                <a:effectLst/>
                <a:uLnTx/>
                <a:uFillTx/>
                <a:cs typeface="Arial"/>
                <a:sym typeface="Arial"/>
              </a:endParaRPr>
            </a:p>
          </p:txBody>
        </p:sp>
        <p:sp>
          <p:nvSpPr>
            <p:cNvPr id="85" name="Google Shape;1722;p17">
              <a:extLst>
                <a:ext uri="{FF2B5EF4-FFF2-40B4-BE49-F238E27FC236}">
                  <a16:creationId xmlns:a16="http://schemas.microsoft.com/office/drawing/2014/main" id="{39161635-F886-32FF-B397-52EA22E0BC43}"/>
                </a:ext>
              </a:extLst>
            </p:cNvPr>
            <p:cNvSpPr/>
            <p:nvPr/>
          </p:nvSpPr>
          <p:spPr>
            <a:xfrm>
              <a:off x="9027084" y="3629753"/>
              <a:ext cx="356400" cy="249600"/>
            </a:xfrm>
            <a:prstGeom prst="rect">
              <a:avLst/>
            </a:prstGeom>
            <a:solidFill>
              <a:srgbClr val="E0301E"/>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933"/>
                <a:buFont typeface="Arial"/>
                <a:buNone/>
                <a:tabLst/>
                <a:defRPr/>
              </a:pPr>
              <a:r>
                <a:rPr kumimoji="0" lang="hu-HU" sz="933" b="1" i="0" u="none" strike="noStrike" kern="0" cap="none" spc="0" normalizeH="0" baseline="0" noProof="0" dirty="0">
                  <a:ln>
                    <a:noFill/>
                  </a:ln>
                  <a:effectLst/>
                  <a:uLnTx/>
                  <a:uFillTx/>
                  <a:latin typeface="Arial"/>
                  <a:ea typeface="Arial"/>
                  <a:cs typeface="Arial"/>
                  <a:sym typeface="Arial"/>
                </a:rPr>
                <a:t>2019</a:t>
              </a:r>
              <a:endParaRPr kumimoji="0" sz="1467" b="0" i="0" u="none" strike="noStrike" kern="0" cap="none" spc="0" normalizeH="0" baseline="0" noProof="0" dirty="0">
                <a:ln>
                  <a:noFill/>
                </a:ln>
                <a:effectLst/>
                <a:uLnTx/>
                <a:uFillTx/>
                <a:latin typeface="Arial"/>
                <a:ea typeface="Arial"/>
                <a:cs typeface="Arial"/>
                <a:sym typeface="Arial"/>
              </a:endParaRPr>
            </a:p>
          </p:txBody>
        </p:sp>
        <p:cxnSp>
          <p:nvCxnSpPr>
            <p:cNvPr id="86" name="Google Shape;1724;p17">
              <a:extLst>
                <a:ext uri="{FF2B5EF4-FFF2-40B4-BE49-F238E27FC236}">
                  <a16:creationId xmlns:a16="http://schemas.microsoft.com/office/drawing/2014/main" id="{A2D4AA14-CCE3-33D5-ACC1-4B7DB237ACCB}"/>
                </a:ext>
              </a:extLst>
            </p:cNvPr>
            <p:cNvCxnSpPr>
              <a:cxnSpLocks/>
              <a:stCxn id="82" idx="2"/>
            </p:cNvCxnSpPr>
            <p:nvPr/>
          </p:nvCxnSpPr>
          <p:spPr>
            <a:xfrm rot="16200000" flipH="1">
              <a:off x="10824942" y="4282588"/>
              <a:ext cx="967033" cy="153526"/>
            </a:xfrm>
            <a:prstGeom prst="bentConnector3">
              <a:avLst>
                <a:gd name="adj1" fmla="val 50000"/>
              </a:avLst>
            </a:prstGeom>
            <a:noFill/>
            <a:ln w="9525" cap="flat" cmpd="sng">
              <a:solidFill>
                <a:srgbClr val="D93954"/>
              </a:solidFill>
              <a:prstDash val="solid"/>
              <a:round/>
              <a:headEnd type="none" w="sm" len="sm"/>
              <a:tailEnd type="none" w="sm" len="sm"/>
            </a:ln>
          </p:spPr>
        </p:cxnSp>
        <p:cxnSp>
          <p:nvCxnSpPr>
            <p:cNvPr id="87" name="Google Shape;1725;p17">
              <a:extLst>
                <a:ext uri="{FF2B5EF4-FFF2-40B4-BE49-F238E27FC236}">
                  <a16:creationId xmlns:a16="http://schemas.microsoft.com/office/drawing/2014/main" id="{87DFB743-3A23-E71C-4B28-21BA44CD7766}"/>
                </a:ext>
              </a:extLst>
            </p:cNvPr>
            <p:cNvCxnSpPr/>
            <p:nvPr/>
          </p:nvCxnSpPr>
          <p:spPr>
            <a:xfrm rot="10800000">
              <a:off x="9199735" y="3529205"/>
              <a:ext cx="0" cy="108343"/>
            </a:xfrm>
            <a:prstGeom prst="straightConnector1">
              <a:avLst/>
            </a:prstGeom>
            <a:noFill/>
            <a:ln w="9525" cap="sq" cmpd="sng">
              <a:solidFill>
                <a:srgbClr val="E0301E"/>
              </a:solidFill>
              <a:prstDash val="solid"/>
              <a:round/>
              <a:headEnd type="none" w="sm" len="sm"/>
              <a:tailEnd type="none" w="sm" len="sm"/>
            </a:ln>
          </p:spPr>
        </p:cxnSp>
      </p:grpSp>
      <p:sp>
        <p:nvSpPr>
          <p:cNvPr id="114" name="Google Shape;1728;p17">
            <a:extLst>
              <a:ext uri="{FF2B5EF4-FFF2-40B4-BE49-F238E27FC236}">
                <a16:creationId xmlns:a16="http://schemas.microsoft.com/office/drawing/2014/main" id="{479BE17E-E705-C7F8-D0FF-D75BAFC59520}"/>
              </a:ext>
            </a:extLst>
          </p:cNvPr>
          <p:cNvSpPr/>
          <p:nvPr/>
        </p:nvSpPr>
        <p:spPr>
          <a:xfrm>
            <a:off x="885484" y="3583095"/>
            <a:ext cx="356400" cy="244800"/>
          </a:xfrm>
          <a:prstGeom prst="rect">
            <a:avLst/>
          </a:prstGeom>
          <a:solidFill>
            <a:srgbClr val="EB8C00"/>
          </a:solidFill>
          <a:ln>
            <a:noFill/>
          </a:ln>
        </p:spPr>
        <p:txBody>
          <a:bodyPr spcFirstLastPara="1" wrap="square" lIns="0" tIns="0" rIns="0" bIns="0" anchor="ctr" anchorCtr="0">
            <a:noAutofit/>
          </a:bodyPr>
          <a:lstStyle/>
          <a:p>
            <a:pPr algn="ctr">
              <a:buClr>
                <a:srgbClr val="000000"/>
              </a:buClr>
              <a:buSzPts val="933"/>
              <a:buFont typeface="Arial"/>
              <a:buNone/>
              <a:defRPr/>
            </a:pPr>
            <a:r>
              <a:rPr lang="hu-HU" sz="933" b="1" kern="0" dirty="0">
                <a:solidFill>
                  <a:srgbClr val="000000"/>
                </a:solidFill>
                <a:latin typeface="Arial"/>
                <a:ea typeface="Arial"/>
                <a:cs typeface="Arial"/>
                <a:sym typeface="Arial"/>
              </a:rPr>
              <a:t>2002</a:t>
            </a:r>
            <a:endParaRPr sz="1467" kern="0" dirty="0">
              <a:solidFill>
                <a:srgbClr val="000000"/>
              </a:solidFill>
              <a:latin typeface="Arial"/>
              <a:ea typeface="Arial"/>
              <a:cs typeface="Arial"/>
              <a:sym typeface="Arial"/>
            </a:endParaRPr>
          </a:p>
        </p:txBody>
      </p:sp>
      <p:sp>
        <p:nvSpPr>
          <p:cNvPr id="115" name="Google Shape;1727;p17">
            <a:extLst>
              <a:ext uri="{FF2B5EF4-FFF2-40B4-BE49-F238E27FC236}">
                <a16:creationId xmlns:a16="http://schemas.microsoft.com/office/drawing/2014/main" id="{6CDC1C02-3961-7830-61E6-9A370C0D9A3A}"/>
              </a:ext>
            </a:extLst>
          </p:cNvPr>
          <p:cNvSpPr/>
          <p:nvPr/>
        </p:nvSpPr>
        <p:spPr>
          <a:xfrm>
            <a:off x="7408685" y="3580203"/>
            <a:ext cx="356400" cy="244800"/>
          </a:xfrm>
          <a:prstGeom prst="rect">
            <a:avLst/>
          </a:prstGeom>
          <a:solidFill>
            <a:srgbClr val="EB8C00"/>
          </a:solidFill>
          <a:ln>
            <a:noFill/>
          </a:ln>
        </p:spPr>
        <p:txBody>
          <a:bodyPr spcFirstLastPara="1" wrap="square" lIns="0" tIns="0" rIns="0" bIns="0" anchor="ctr" anchorCtr="0">
            <a:noAutofit/>
          </a:bodyPr>
          <a:lstStyle/>
          <a:p>
            <a:pPr algn="ctr">
              <a:buClr>
                <a:srgbClr val="000000"/>
              </a:buClr>
              <a:buSzPts val="933"/>
              <a:buFont typeface="Arial"/>
              <a:buNone/>
              <a:defRPr/>
            </a:pPr>
            <a:r>
              <a:rPr lang="hu-HU" sz="933" b="1" kern="0" dirty="0">
                <a:solidFill>
                  <a:srgbClr val="000000"/>
                </a:solidFill>
                <a:latin typeface="Arial"/>
                <a:ea typeface="Arial"/>
                <a:cs typeface="Arial"/>
                <a:sym typeface="Arial"/>
              </a:rPr>
              <a:t>2017</a:t>
            </a:r>
            <a:endParaRPr sz="1467"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66199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FC1F2D5D412145895B372EE30D1476" ma:contentTypeVersion="19" ma:contentTypeDescription="Create a new document." ma:contentTypeScope="" ma:versionID="e89829103baa412ae9f324af6006d608">
  <xsd:schema xmlns:xsd="http://www.w3.org/2001/XMLSchema" xmlns:xs="http://www.w3.org/2001/XMLSchema" xmlns:p="http://schemas.microsoft.com/office/2006/metadata/properties" xmlns:ns2="14a4c7eb-f6e3-410b-8bc7-bcbd463cc259" xmlns:ns3="198f3a57-6bf6-4746-a3af-d88405e89332" xmlns:ns4="ac0f2cb4-908e-41c7-976c-eb68511c53aa" targetNamespace="http://schemas.microsoft.com/office/2006/metadata/properties" ma:root="true" ma:fieldsID="f08d93ae56413a116e480bc309378151" ns2:_="" ns3:_="" ns4:_="">
    <xsd:import namespace="14a4c7eb-f6e3-410b-8bc7-bcbd463cc259"/>
    <xsd:import namespace="198f3a57-6bf6-4746-a3af-d88405e89332"/>
    <xsd:import namespace="ac0f2cb4-908e-41c7-976c-eb68511c53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4: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a4c7eb-f6e3-410b-8bc7-bcbd463cc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8f3a57-6bf6-4746-a3af-d88405e893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c54ef55-94a5-4245-9539-9503d4867bcb}" ma:internalName="TaxCatchAll" ma:showField="CatchAllData" ma:web="198f3a57-6bf6-4746-a3af-d88405e893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isl xmlns:xsd="http://www.w3.org/2001/XMLSchema" xmlns:xsi="http://www.w3.org/2001/XMLSchema-instance" xmlns="http://www.boldonjames.com/2008/01/sie/internal/label" sislVersion="0" policy="1d45786f-a737-4735-8af6-df12fb6939a2" origin="userSelected">
  <element uid="9c87da95-7b2f-439f-bfd9-321fc51f6870" value=""/>
  <element uid="214105f6-acd4-485a-afa0-a0b988f7534c" value=""/>
</sisl>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A5BC1-49AF-4858-8C54-764600332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a4c7eb-f6e3-410b-8bc7-bcbd463cc259"/>
    <ds:schemaRef ds:uri="198f3a57-6bf6-4746-a3af-d88405e89332"/>
    <ds:schemaRef ds:uri="ac0f2cb4-908e-41c7-976c-eb68511c5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2EE918-158E-4678-A0B0-D0B232BD657C}">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6573947A-ED7A-4E9D-BECB-624B28CEDAB2}">
  <ds:schemaRefs>
    <ds:schemaRef ds:uri="http://schemas.microsoft.com/sharepoint/v3/contenttype/forms"/>
  </ds:schemaRefs>
</ds:datastoreItem>
</file>

<file path=docMetadata/LabelInfo.xml><?xml version="1.0" encoding="utf-8"?>
<clbl:labelList xmlns:clbl="http://schemas.microsoft.com/office/2020/mipLabelMetadata">
  <clbl:label id="{172f4752-6874-4876-bad5-e6d61f991171}" enabled="0" method="" siteId="{172f4752-6874-4876-bad5-e6d61f991171}" removed="1"/>
</clbl:labelList>
</file>

<file path=docProps/app.xml><?xml version="1.0" encoding="utf-8"?>
<Properties xmlns="http://schemas.openxmlformats.org/officeDocument/2006/extended-properties" xmlns:vt="http://schemas.openxmlformats.org/officeDocument/2006/docPropsVTypes">
  <TotalTime>10940</TotalTime>
  <Words>3168</Words>
  <Application>Microsoft Office PowerPoint</Application>
  <PresentationFormat>Widescreen</PresentationFormat>
  <Paragraphs>288</Paragraphs>
  <Slides>18</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MT</vt:lpstr>
      <vt:lpstr>Calibri</vt:lpstr>
      <vt:lpstr>Courier New</vt:lpstr>
      <vt:lpstr>Georgia</vt:lpstr>
      <vt:lpstr>Noto Sans Symbols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 Zoller</dc:creator>
  <cp:keywords>[EBRD/NON-BANK USE]</cp:keywords>
  <cp:lastModifiedBy>Branka Vesovic</cp:lastModifiedBy>
  <cp:revision>150</cp:revision>
  <dcterms:created xsi:type="dcterms:W3CDTF">2024-02-02T09:43:20Z</dcterms:created>
  <dcterms:modified xsi:type="dcterms:W3CDTF">2024-06-06T09:32:33Z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c03253d6-50a2-4244-815d-9f35d6df21b5</vt:lpwstr>
  </property>
  <property fmtid="{D5CDD505-2E9C-101B-9397-08002B2CF9AE}" pid="3" name="bjClsUserRVM">
    <vt:lpwstr>[]</vt:lpwstr>
  </property>
  <property fmtid="{D5CDD505-2E9C-101B-9397-08002B2CF9AE}" pid="4" name="bjSaver">
    <vt:lpwstr>4ON0lCknkJIuQWwEtxfwDkdhYN+H0380</vt:lpwstr>
  </property>
  <property fmtid="{D5CDD505-2E9C-101B-9397-08002B2CF9AE}" pid="5"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6" name="bjDocumentLabelXML-0">
    <vt:lpwstr>ames.com/2008/01/sie/internal/label"&gt;&lt;element uid="9c87da95-7b2f-439f-bfd9-321fc51f6870" value="" /&gt;&lt;element uid="214105f6-acd4-485a-afa0-a0b988f7534c" value="" /&gt;&lt;/sisl&gt;</vt:lpwstr>
  </property>
  <property fmtid="{D5CDD505-2E9C-101B-9397-08002B2CF9AE}" pid="7" name="bjDocumentSecurityLabel">
    <vt:lpwstr>NON-BANK USE</vt:lpwstr>
  </property>
</Properties>
</file>